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2" r:id="rId14"/>
    <p:sldId id="270" r:id="rId15"/>
    <p:sldId id="271" r:id="rId16"/>
    <p:sldId id="272" r:id="rId17"/>
    <p:sldId id="269" r:id="rId18"/>
    <p:sldId id="279" r:id="rId19"/>
    <p:sldId id="273" r:id="rId20"/>
    <p:sldId id="280" r:id="rId21"/>
    <p:sldId id="281" r:id="rId22"/>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700BB7-A62B-4B88-A1E1-E0E159EC1ED9}" type="datetimeFigureOut">
              <a:rPr lang="hr-HR" smtClean="0"/>
              <a:t>2.6.2026.</a:t>
            </a:fld>
            <a:endParaRPr lang="hr-HR"/>
          </a:p>
        </p:txBody>
      </p:sp>
      <p:sp>
        <p:nvSpPr>
          <p:cNvPr id="4" name="Rezervirano mjesto slike slajd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55F74-736C-4239-96E4-FCF68FFCCBDD}" type="slidenum">
              <a:rPr lang="hr-HR" smtClean="0"/>
              <a:t>‹#›</a:t>
            </a:fld>
            <a:endParaRPr lang="hr-HR"/>
          </a:p>
        </p:txBody>
      </p:sp>
    </p:spTree>
    <p:extLst>
      <p:ext uri="{BB962C8B-B14F-4D97-AF65-F5344CB8AC3E}">
        <p14:creationId xmlns:p14="http://schemas.microsoft.com/office/powerpoint/2010/main" val="1032664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smtClean="0"/>
              <a:t>Uredite stil naslova matrice</a:t>
            </a:r>
            <a:endParaRPr lang="hr-H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Uredite stil podnaslova matrice</a:t>
            </a:r>
            <a:endParaRPr lang="hr-HR"/>
          </a:p>
        </p:txBody>
      </p:sp>
      <p:sp>
        <p:nvSpPr>
          <p:cNvPr id="4" name="Rezervirano mjesto datuma 3"/>
          <p:cNvSpPr>
            <a:spLocks noGrp="1"/>
          </p:cNvSpPr>
          <p:nvPr>
            <p:ph type="dt" sz="half" idx="10"/>
          </p:nvPr>
        </p:nvSpPr>
        <p:spPr/>
        <p:txBody>
          <a:bodyPr/>
          <a:lstStyle/>
          <a:p>
            <a:fld id="{93D84C32-C5B5-4E34-BEB5-4F14FF24F61F}" type="datetimeFigureOut">
              <a:rPr lang="hr-HR" smtClean="0"/>
              <a:t>2.6.2026.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265560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93D84C32-C5B5-4E34-BEB5-4F14FF24F61F}" type="datetimeFigureOut">
              <a:rPr lang="hr-HR" smtClean="0"/>
              <a:t>2.6.2026.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3029965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smtClean="0"/>
              <a:t>Uredite stil naslova matrice</a:t>
            </a:r>
            <a:endParaRPr lang="hr-H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93D84C32-C5B5-4E34-BEB5-4F14FF24F61F}" type="datetimeFigureOut">
              <a:rPr lang="hr-HR" smtClean="0"/>
              <a:t>2.6.2026.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622155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93D84C32-C5B5-4E34-BEB5-4F14FF24F61F}" type="datetimeFigureOut">
              <a:rPr lang="hr-HR" smtClean="0"/>
              <a:t>2.6.2026.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1254718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smtClean="0"/>
              <a:t>Uredite stil naslova matrice</a:t>
            </a:r>
            <a:endParaRPr lang="hr-H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Rezervirano mjesto datuma 3"/>
          <p:cNvSpPr>
            <a:spLocks noGrp="1"/>
          </p:cNvSpPr>
          <p:nvPr>
            <p:ph type="dt" sz="half" idx="10"/>
          </p:nvPr>
        </p:nvSpPr>
        <p:spPr/>
        <p:txBody>
          <a:bodyPr/>
          <a:lstStyle/>
          <a:p>
            <a:fld id="{93D84C32-C5B5-4E34-BEB5-4F14FF24F61F}" type="datetimeFigureOut">
              <a:rPr lang="hr-HR" smtClean="0"/>
              <a:t>2.6.2026.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1707724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93D84C32-C5B5-4E34-BEB5-4F14FF24F61F}" type="datetimeFigureOut">
              <a:rPr lang="hr-HR" smtClean="0"/>
              <a:t>2.6.2026.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154800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hr-HR" smtClean="0"/>
              <a:t>Uredite stil naslova matrice</a:t>
            </a:r>
            <a:endParaRPr lang="hr-H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93D84C32-C5B5-4E34-BEB5-4F14FF24F61F}" type="datetimeFigureOut">
              <a:rPr lang="hr-HR" smtClean="0"/>
              <a:t>2.6.2026.</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273208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datuma 2"/>
          <p:cNvSpPr>
            <a:spLocks noGrp="1"/>
          </p:cNvSpPr>
          <p:nvPr>
            <p:ph type="dt" sz="half" idx="10"/>
          </p:nvPr>
        </p:nvSpPr>
        <p:spPr/>
        <p:txBody>
          <a:bodyPr/>
          <a:lstStyle/>
          <a:p>
            <a:fld id="{93D84C32-C5B5-4E34-BEB5-4F14FF24F61F}" type="datetimeFigureOut">
              <a:rPr lang="hr-HR" smtClean="0"/>
              <a:t>2.6.2026.</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2823328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93D84C32-C5B5-4E34-BEB5-4F14FF24F61F}" type="datetimeFigureOut">
              <a:rPr lang="hr-HR" smtClean="0"/>
              <a:t>2.6.2026.</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206996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smtClean="0"/>
              <a:t>Uredite stil naslova matrice</a:t>
            </a:r>
            <a:endParaRPr lang="hr-H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93D84C32-C5B5-4E34-BEB5-4F14FF24F61F}" type="datetimeFigureOut">
              <a:rPr lang="hr-HR" smtClean="0"/>
              <a:t>2.6.2026.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3343465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smtClean="0"/>
              <a:t>Uredite stil naslova matrice</a:t>
            </a:r>
            <a:endParaRPr lang="hr-H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93D84C32-C5B5-4E34-BEB5-4F14FF24F61F}" type="datetimeFigureOut">
              <a:rPr lang="hr-HR" smtClean="0"/>
              <a:t>2.6.2026.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1379181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2000" r="-9000"/>
          </a:stretch>
        </a:blipFill>
        <a:effectLst/>
      </p:bgPr>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r-HR" smtClean="0"/>
              <a:t>Uredite stil naslova matrice</a:t>
            </a:r>
            <a:endParaRPr lang="hr-HR"/>
          </a:p>
        </p:txBody>
      </p:sp>
      <p:sp>
        <p:nvSpPr>
          <p:cNvPr id="3" name="Rezervirano mjesto tekst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D84C32-C5B5-4E34-BEB5-4F14FF24F61F}" type="datetimeFigureOut">
              <a:rPr lang="hr-HR" smtClean="0"/>
              <a:t>2.6.2026.</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EFADA6-7E03-4629-965C-DB0D691B578E}" type="slidenum">
              <a:rPr lang="hr-HR" smtClean="0"/>
              <a:t>‹#›</a:t>
            </a:fld>
            <a:endParaRPr lang="hr-HR"/>
          </a:p>
        </p:txBody>
      </p:sp>
    </p:spTree>
    <p:extLst>
      <p:ext uri="{BB962C8B-B14F-4D97-AF65-F5344CB8AC3E}">
        <p14:creationId xmlns:p14="http://schemas.microsoft.com/office/powerpoint/2010/main" val="128247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zakon.hr/c/podzakonski-propis/27327/pravilnik-o-elementima-i-kriterijima-za-izbor-kandidata-za-upis-u-i.-razred-srednje-skole-%E2%80%93-procisceni-tekst" TargetMode="External"/><Relationship Id="rId2" Type="http://schemas.openxmlformats.org/officeDocument/2006/relationships/hyperlink" Target="https://srednje.e-upisi.hr/#/" TargetMode="External"/><Relationship Id="rId1" Type="http://schemas.openxmlformats.org/officeDocument/2006/relationships/slideLayout" Target="../slideLayouts/slideLayout2.xml"/><Relationship Id="rId5" Type="http://schemas.openxmlformats.org/officeDocument/2006/relationships/hyperlink" Target="https://srednje.e-upisi.hr/#/Faq" TargetMode="External"/><Relationship Id="rId4" Type="http://schemas.openxmlformats.org/officeDocument/2006/relationships/hyperlink" Target="https://narodne-novine.nn.hr/clanci/sluzbeni/2025_05_83_1107.html"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mailto:masa.brozovic@gmail.com" TargetMode="External"/><Relationship Id="rId2" Type="http://schemas.openxmlformats.org/officeDocument/2006/relationships/hyperlink" Target="mailto:martina.brlecic@skole.h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741543" y="2492896"/>
            <a:ext cx="7772400" cy="1368152"/>
          </a:xfrm>
        </p:spPr>
        <p:txBody>
          <a:bodyPr>
            <a:noAutofit/>
          </a:bodyPr>
          <a:lstStyle/>
          <a:p>
            <a:r>
              <a:rPr lang="hr-HR" sz="5400" dirty="0" smtClean="0"/>
              <a:t>Upis u 1.razred srednje škole u šk.god.2026./2027.</a:t>
            </a:r>
            <a:endParaRPr lang="hr-HR" sz="5400" dirty="0"/>
          </a:p>
        </p:txBody>
      </p:sp>
      <p:sp>
        <p:nvSpPr>
          <p:cNvPr id="3" name="Podnaslov 2"/>
          <p:cNvSpPr>
            <a:spLocks noGrp="1"/>
          </p:cNvSpPr>
          <p:nvPr>
            <p:ph type="subTitle" idx="1"/>
          </p:nvPr>
        </p:nvSpPr>
        <p:spPr>
          <a:xfrm>
            <a:off x="1547664" y="5877272"/>
            <a:ext cx="6400800" cy="409600"/>
          </a:xfrm>
        </p:spPr>
        <p:txBody>
          <a:bodyPr>
            <a:normAutofit fontScale="77500" lnSpcReduction="20000"/>
          </a:bodyPr>
          <a:lstStyle/>
          <a:p>
            <a:r>
              <a:rPr lang="hr-HR" dirty="0" smtClean="0"/>
              <a:t>Gornja Stubica, lipanj, 2026.</a:t>
            </a:r>
            <a:endParaRPr lang="hr-HR" dirty="0"/>
          </a:p>
        </p:txBody>
      </p:sp>
      <p:sp>
        <p:nvSpPr>
          <p:cNvPr id="4" name="TekstniOkvir 3"/>
          <p:cNvSpPr txBox="1"/>
          <p:nvPr/>
        </p:nvSpPr>
        <p:spPr>
          <a:xfrm>
            <a:off x="755576" y="404664"/>
            <a:ext cx="3384376" cy="923330"/>
          </a:xfrm>
          <a:prstGeom prst="rect">
            <a:avLst/>
          </a:prstGeom>
          <a:noFill/>
        </p:spPr>
        <p:txBody>
          <a:bodyPr wrap="square" rtlCol="0">
            <a:spAutoFit/>
          </a:bodyPr>
          <a:lstStyle/>
          <a:p>
            <a:r>
              <a:rPr lang="hr-HR" dirty="0" smtClean="0"/>
              <a:t>OŠ Matije Gupca Gornja Stubica</a:t>
            </a:r>
          </a:p>
          <a:p>
            <a:r>
              <a:rPr lang="hr-HR" dirty="0" smtClean="0"/>
              <a:t>Pedagoginja: Martina Brlečić</a:t>
            </a:r>
          </a:p>
          <a:p>
            <a:endParaRPr lang="hr-HR" dirty="0"/>
          </a:p>
        </p:txBody>
      </p:sp>
    </p:spTree>
    <p:extLst>
      <p:ext uri="{BB962C8B-B14F-4D97-AF65-F5344CB8AC3E}">
        <p14:creationId xmlns:p14="http://schemas.microsoft.com/office/powerpoint/2010/main" val="24135349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normAutofit/>
          </a:bodyPr>
          <a:lstStyle/>
          <a:p>
            <a:r>
              <a:rPr lang="hr-HR" sz="2200" b="1" dirty="0" smtClean="0">
                <a:solidFill>
                  <a:schemeClr val="tx2">
                    <a:lumMod val="75000"/>
                  </a:schemeClr>
                </a:solidFill>
              </a:rPr>
              <a:t>Vrednovanje uspjeha kandidata koji žive u otežanim uvjetima obrazovanja uzrokovanim nepovoljnim ekonomskim, socijalnim te odgojnim čimbenicima </a:t>
            </a:r>
          </a:p>
          <a:p>
            <a:endParaRPr lang="hr-HR" sz="2200" b="1" dirty="0" smtClean="0"/>
          </a:p>
          <a:p>
            <a:r>
              <a:rPr lang="hr-HR" sz="2000" dirty="0" smtClean="0"/>
              <a:t>živi uz jednoga i/ili oba roditelja s dugotrajnom teškom bolesti </a:t>
            </a:r>
            <a:r>
              <a:rPr lang="hr-HR" sz="2000" dirty="0" smtClean="0">
                <a:solidFill>
                  <a:schemeClr val="accent1">
                    <a:lumMod val="75000"/>
                  </a:schemeClr>
                </a:solidFill>
              </a:rPr>
              <a:t>(priložiti: liječničku potvrdu o dugotrajnoj težoj bolesti jednoga i/ili oba roditelja)</a:t>
            </a:r>
          </a:p>
          <a:p>
            <a:r>
              <a:rPr lang="hr-HR" sz="2000" dirty="0" smtClean="0"/>
              <a:t>živi uz oba roditelja koji se prema zakonu koji regulira poticanje zapošljavanja smatraju dugotrajno nezaposlenim osobama </a:t>
            </a:r>
            <a:r>
              <a:rPr lang="hr-HR" sz="2000" dirty="0" smtClean="0">
                <a:solidFill>
                  <a:schemeClr val="accent1">
                    <a:lumMod val="75000"/>
                  </a:schemeClr>
                </a:solidFill>
              </a:rPr>
              <a:t>(priložiti: potvrdu nadležnoga područnoga ureda Hrvatskog zavoda za zapošljavanje o dugotrajnoj nezaposlenosti oba roditelja)</a:t>
            </a:r>
          </a:p>
          <a:p>
            <a:endParaRPr lang="hr-HR" dirty="0"/>
          </a:p>
        </p:txBody>
      </p:sp>
    </p:spTree>
    <p:extLst>
      <p:ext uri="{BB962C8B-B14F-4D97-AF65-F5344CB8AC3E}">
        <p14:creationId xmlns:p14="http://schemas.microsoft.com/office/powerpoint/2010/main" val="34130949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normAutofit fontScale="77500" lnSpcReduction="20000"/>
          </a:bodyPr>
          <a:lstStyle/>
          <a:p>
            <a:r>
              <a:rPr lang="vi-VN" sz="2900" dirty="0" smtClean="0"/>
              <a:t>živi uz samohranoga roditelja (roditelj koji nije u braku i ne živi u izvanbračnoj zajednici, a sam se skrbi o svome djetetu i uzdržava ga) koji je korisnik socijalne skrbi sukladno zakonu koji uređuje socijalnu skrb i posjeduje rješenje ili drugi upravni akt centra za socijalnu skrb ili nadležnoga tijela u jedinici lokalne ili područne (regionalne) jedinice i Grada Zagreba o pravu samohranoga roditelja kao korisnika socijalne skrbi</a:t>
            </a:r>
            <a:r>
              <a:rPr lang="hr-HR" sz="2900" dirty="0" smtClean="0">
                <a:solidFill>
                  <a:schemeClr val="accent1">
                    <a:lumMod val="75000"/>
                  </a:schemeClr>
                </a:solidFill>
              </a:rPr>
              <a:t> (priložiti potvrdu o korištenju socijalne pomoći; rješenje o pravu samohranoga roditelja u statusu socijalne skrbi izdanih od ovlaštenih službi u zdravstvu, socijalnoj skrbi i za zapošljavanje)</a:t>
            </a:r>
          </a:p>
          <a:p>
            <a:endParaRPr lang="pl-PL" dirty="0" smtClean="0"/>
          </a:p>
          <a:p>
            <a:r>
              <a:rPr lang="pl-PL" dirty="0" smtClean="0"/>
              <a:t>kojemu je jedan roditelj preminuo </a:t>
            </a:r>
            <a:r>
              <a:rPr lang="pl-PL" dirty="0" smtClean="0">
                <a:solidFill>
                  <a:schemeClr val="accent1">
                    <a:lumMod val="75000"/>
                  </a:schemeClr>
                </a:solidFill>
              </a:rPr>
              <a:t>(priložiti </a:t>
            </a:r>
            <a:r>
              <a:rPr lang="hr-HR" dirty="0" smtClean="0">
                <a:solidFill>
                  <a:schemeClr val="accent1">
                    <a:lumMod val="75000"/>
                  </a:schemeClr>
                </a:solidFill>
              </a:rPr>
              <a:t>ispravu iz matice umrlih ili smrtni list koje je izdalo nadležno tijelo u jedinici lokalne jedinice)</a:t>
            </a:r>
          </a:p>
          <a:p>
            <a:endParaRPr lang="pl-PL" dirty="0" smtClean="0"/>
          </a:p>
          <a:p>
            <a:endParaRPr lang="hr-HR" dirty="0" smtClean="0"/>
          </a:p>
          <a:p>
            <a:endParaRPr lang="hr-HR" dirty="0" smtClean="0"/>
          </a:p>
          <a:p>
            <a:endParaRPr lang="hr-HR" dirty="0"/>
          </a:p>
        </p:txBody>
      </p:sp>
    </p:spTree>
    <p:extLst>
      <p:ext uri="{BB962C8B-B14F-4D97-AF65-F5344CB8AC3E}">
        <p14:creationId xmlns:p14="http://schemas.microsoft.com/office/powerpoint/2010/main" val="1071188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476672"/>
            <a:ext cx="8229600" cy="1143000"/>
          </a:xfrm>
        </p:spPr>
        <p:txBody>
          <a:bodyPr/>
          <a:lstStyle/>
          <a:p>
            <a:r>
              <a:rPr lang="hr-HR" dirty="0" smtClean="0">
                <a:solidFill>
                  <a:schemeClr val="tx2">
                    <a:lumMod val="75000"/>
                  </a:schemeClr>
                </a:solidFill>
              </a:rPr>
              <a:t>Zdravstvena sposobnost kandidata</a:t>
            </a:r>
            <a:endParaRPr lang="hr-HR" dirty="0">
              <a:solidFill>
                <a:schemeClr val="tx2">
                  <a:lumMod val="75000"/>
                </a:schemeClr>
              </a:solidFill>
            </a:endParaRPr>
          </a:p>
        </p:txBody>
      </p:sp>
      <p:sp>
        <p:nvSpPr>
          <p:cNvPr id="3" name="Rezervirano mjesto sadržaja 2"/>
          <p:cNvSpPr>
            <a:spLocks noGrp="1"/>
          </p:cNvSpPr>
          <p:nvPr>
            <p:ph idx="1"/>
          </p:nvPr>
        </p:nvSpPr>
        <p:spPr>
          <a:xfrm>
            <a:off x="457200" y="1844824"/>
            <a:ext cx="8229600" cy="4281339"/>
          </a:xfrm>
        </p:spPr>
        <p:txBody>
          <a:bodyPr/>
          <a:lstStyle/>
          <a:p>
            <a:r>
              <a:rPr lang="vi-VN" sz="2000" dirty="0" smtClean="0"/>
              <a:t>Kandidat koji se upisuje u programe za koje je posebnim propisima i mjerilima određeno obvezno utvrđivanje zdravstvene sposobnosti, pri upisu u te programe ob</a:t>
            </a:r>
            <a:r>
              <a:rPr lang="hr-HR" sz="2000" dirty="0" smtClean="0"/>
              <a:t>a</a:t>
            </a:r>
            <a:r>
              <a:rPr lang="vi-VN" sz="2000" dirty="0" smtClean="0"/>
              <a:t>vezno dostavlja: </a:t>
            </a:r>
          </a:p>
          <a:p>
            <a:pPr lvl="1"/>
            <a:r>
              <a:rPr lang="hr-HR" sz="2000" b="1" dirty="0" smtClean="0"/>
              <a:t>potvrdu nadležnoga školskog liječnika </a:t>
            </a:r>
            <a:r>
              <a:rPr lang="hr-HR" sz="2000" dirty="0" smtClean="0"/>
              <a:t>o zdravstvenoj sposobnosti kandidata za propisani program ili </a:t>
            </a:r>
          </a:p>
          <a:p>
            <a:pPr lvl="1"/>
            <a:r>
              <a:rPr lang="hr-HR" sz="2000" b="1" dirty="0" smtClean="0"/>
              <a:t>liječničku svjedodžbu medicine rada</a:t>
            </a:r>
            <a:r>
              <a:rPr lang="hr-HR" sz="2000" dirty="0" smtClean="0"/>
              <a:t>. </a:t>
            </a:r>
          </a:p>
          <a:p>
            <a:endParaRPr lang="hr-HR" dirty="0"/>
          </a:p>
        </p:txBody>
      </p:sp>
    </p:spTree>
    <p:extLst>
      <p:ext uri="{BB962C8B-B14F-4D97-AF65-F5344CB8AC3E}">
        <p14:creationId xmlns:p14="http://schemas.microsoft.com/office/powerpoint/2010/main" val="623475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548680"/>
            <a:ext cx="8229600" cy="868958"/>
          </a:xfrm>
        </p:spPr>
        <p:txBody>
          <a:bodyPr>
            <a:noAutofit/>
          </a:bodyPr>
          <a:lstStyle/>
          <a:p>
            <a:r>
              <a:rPr lang="nn-NO" sz="2400" b="1" dirty="0">
                <a:solidFill>
                  <a:schemeClr val="tx2"/>
                </a:solidFill>
              </a:rPr>
              <a:t>VREDNOVANJE KANDIDATA PRIPADNIKA ROMSKE NACIONALNE MANJINE I KANDIDATA BEZ RODITELJSKE SKRBI</a:t>
            </a:r>
            <a:endParaRPr lang="hr-HR" sz="2400" b="1" dirty="0">
              <a:solidFill>
                <a:schemeClr val="tx2"/>
              </a:solidFill>
            </a:endParaRPr>
          </a:p>
        </p:txBody>
      </p:sp>
      <p:sp>
        <p:nvSpPr>
          <p:cNvPr id="3" name="Rezervirano mjesto sadržaja 2"/>
          <p:cNvSpPr>
            <a:spLocks noGrp="1"/>
          </p:cNvSpPr>
          <p:nvPr>
            <p:ph idx="1"/>
          </p:nvPr>
        </p:nvSpPr>
        <p:spPr/>
        <p:txBody>
          <a:bodyPr>
            <a:normAutofit fontScale="92500" lnSpcReduction="20000"/>
          </a:bodyPr>
          <a:lstStyle/>
          <a:p>
            <a:r>
              <a:rPr lang="hr-HR" dirty="0"/>
              <a:t> Kandidatu koji je pripadnik romske nacionalne manjine, a upisuje se na temelju Nacionalnog plana za uključivanje Roma za razdoblje od 2021. do 2027. godine dodaju se dva boda na broj bodova koji je utvrđen tijekom postupka vrednovanja</a:t>
            </a:r>
            <a:r>
              <a:rPr lang="hr-HR" dirty="0" smtClean="0"/>
              <a:t>.</a:t>
            </a:r>
          </a:p>
          <a:p>
            <a:endParaRPr lang="hr-HR" dirty="0"/>
          </a:p>
          <a:p>
            <a:r>
              <a:rPr lang="hr-HR" dirty="0"/>
              <a:t>prilaže potvrdu o pripadnosti romskoj nacionalnoj manjini (rodni list učenika ili rodni list jednog od roditelja/skrbnika ili izvadak iz popisa birača za roditelja/skrbnika)</a:t>
            </a:r>
          </a:p>
        </p:txBody>
      </p:sp>
    </p:spTree>
    <p:extLst>
      <p:ext uri="{BB962C8B-B14F-4D97-AF65-F5344CB8AC3E}">
        <p14:creationId xmlns:p14="http://schemas.microsoft.com/office/powerpoint/2010/main" val="2255690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normAutofit fontScale="40000" lnSpcReduction="20000"/>
          </a:bodyPr>
          <a:lstStyle/>
          <a:p>
            <a:r>
              <a:rPr lang="hr-HR" sz="3800" dirty="0" smtClean="0">
                <a:cs typeface="Arial" pitchFamily="34" charset="0"/>
              </a:rPr>
              <a:t>Učenici se prijavljuju i upisuju u I. razred srednje škole </a:t>
            </a:r>
            <a:r>
              <a:rPr lang="hr-HR" sz="3800" b="1" dirty="0" smtClean="0">
                <a:cs typeface="Arial" pitchFamily="34" charset="0"/>
              </a:rPr>
              <a:t>elektroničkim načinom</a:t>
            </a:r>
            <a:r>
              <a:rPr lang="hr-HR" sz="3800" dirty="0" smtClean="0">
                <a:cs typeface="Arial" pitchFamily="34" charset="0"/>
              </a:rPr>
              <a:t> putem internet stranice Nacionalnoga informacijskog sustava prijava i upisa u srednje škole </a:t>
            </a:r>
          </a:p>
          <a:p>
            <a:pPr marL="0" indent="0">
              <a:buNone/>
            </a:pPr>
            <a:r>
              <a:rPr lang="hr-HR" sz="3800" b="1" dirty="0">
                <a:solidFill>
                  <a:schemeClr val="accent1">
                    <a:lumMod val="75000"/>
                  </a:schemeClr>
                </a:solidFill>
                <a:cs typeface="Arial" pitchFamily="34" charset="0"/>
              </a:rPr>
              <a:t> </a:t>
            </a:r>
            <a:r>
              <a:rPr lang="hr-HR" sz="3800" b="1" dirty="0" smtClean="0">
                <a:solidFill>
                  <a:schemeClr val="accent1">
                    <a:lumMod val="75000"/>
                  </a:schemeClr>
                </a:solidFill>
                <a:cs typeface="Arial" pitchFamily="34" charset="0"/>
              </a:rPr>
              <a:t>      </a:t>
            </a:r>
            <a:r>
              <a:rPr lang="hr-HR" sz="4500" b="1" dirty="0">
                <a:solidFill>
                  <a:schemeClr val="accent1">
                    <a:lumMod val="75000"/>
                  </a:schemeClr>
                </a:solidFill>
                <a:cs typeface="Arial" pitchFamily="34" charset="0"/>
              </a:rPr>
              <a:t>e</a:t>
            </a:r>
            <a:r>
              <a:rPr lang="hr-HR" sz="4500" b="1" dirty="0" smtClean="0">
                <a:solidFill>
                  <a:schemeClr val="accent1">
                    <a:lumMod val="75000"/>
                  </a:schemeClr>
                </a:solidFill>
                <a:cs typeface="Arial" pitchFamily="34" charset="0"/>
              </a:rPr>
              <a:t>-upisi.hr </a:t>
            </a:r>
            <a:r>
              <a:rPr lang="hr-HR" sz="3800" dirty="0" smtClean="0">
                <a:solidFill>
                  <a:schemeClr val="accent1">
                    <a:lumMod val="75000"/>
                  </a:schemeClr>
                </a:solidFill>
                <a:cs typeface="Arial" pitchFamily="34" charset="0"/>
              </a:rPr>
              <a:t>, </a:t>
            </a:r>
            <a:r>
              <a:rPr lang="hr-HR" sz="3800" dirty="0" smtClean="0">
                <a:cs typeface="Arial" pitchFamily="34" charset="0"/>
              </a:rPr>
              <a:t>a na temelju natječaja za upis koji raspisuju i objavljuju škole</a:t>
            </a:r>
          </a:p>
          <a:p>
            <a:endParaRPr lang="hr-HR" sz="3800" dirty="0" smtClean="0">
              <a:cs typeface="Arial" pitchFamily="34" charset="0"/>
            </a:endParaRPr>
          </a:p>
          <a:p>
            <a:r>
              <a:rPr lang="hr-HR" sz="4500" b="1" dirty="0" smtClean="0">
                <a:solidFill>
                  <a:schemeClr val="accent1">
                    <a:lumMod val="75000"/>
                  </a:schemeClr>
                </a:solidFill>
              </a:rPr>
              <a:t>Učenici su dužni provjeriti osobne podatke, ocjene iz OŠ, rezultate državnih natjecanja i sve ostale upisane podatke koji se nalaze u sustavu</a:t>
            </a:r>
            <a:endParaRPr lang="hr-HR" sz="3800" dirty="0" smtClean="0">
              <a:cs typeface="Arial" pitchFamily="34" charset="0"/>
            </a:endParaRPr>
          </a:p>
          <a:p>
            <a:r>
              <a:rPr lang="hr-HR" sz="4500" dirty="0" smtClean="0"/>
              <a:t>Učenik može prijaviti najviše </a:t>
            </a:r>
            <a:r>
              <a:rPr lang="hr-HR" sz="4500" b="1" dirty="0" smtClean="0">
                <a:solidFill>
                  <a:schemeClr val="tx2">
                    <a:lumMod val="75000"/>
                  </a:schemeClr>
                </a:solidFill>
              </a:rPr>
              <a:t>6</a:t>
            </a:r>
            <a:r>
              <a:rPr lang="hr-HR" sz="4500" b="1" dirty="0" smtClean="0"/>
              <a:t> </a:t>
            </a:r>
            <a:r>
              <a:rPr lang="hr-HR" sz="4500" dirty="0" smtClean="0"/>
              <a:t>programa obrazovanja</a:t>
            </a:r>
          </a:p>
          <a:p>
            <a:r>
              <a:rPr lang="hr-HR" sz="4500" b="1" dirty="0" smtClean="0">
                <a:solidFill>
                  <a:schemeClr val="tx2">
                    <a:lumMod val="75000"/>
                  </a:schemeClr>
                </a:solidFill>
              </a:rPr>
              <a:t>Rangirati od onog koji najviše želi (na prvom mjestu) do onog koji najmanje želi</a:t>
            </a:r>
          </a:p>
          <a:p>
            <a:r>
              <a:rPr lang="vi-VN" sz="4500" dirty="0" smtClean="0"/>
              <a:t>Prilikom prijave pojedinoga programa, obrazovanja potrebno je odabrati </a:t>
            </a:r>
            <a:r>
              <a:rPr lang="vi-VN" sz="4500" b="1" dirty="0" smtClean="0">
                <a:solidFill>
                  <a:schemeClr val="accent1">
                    <a:lumMod val="75000"/>
                  </a:schemeClr>
                </a:solidFill>
              </a:rPr>
              <a:t>prvi i drugi strani jezik</a:t>
            </a:r>
            <a:r>
              <a:rPr lang="vi-VN" sz="4500" dirty="0" smtClean="0">
                <a:solidFill>
                  <a:schemeClr val="accent1">
                    <a:lumMod val="75000"/>
                  </a:schemeClr>
                </a:solidFill>
              </a:rPr>
              <a:t> </a:t>
            </a:r>
            <a:r>
              <a:rPr lang="vi-VN" sz="4500" dirty="0" smtClean="0"/>
              <a:t>i </a:t>
            </a:r>
            <a:r>
              <a:rPr lang="vi-VN" sz="4500" b="1" dirty="0" smtClean="0">
                <a:solidFill>
                  <a:schemeClr val="accent1">
                    <a:lumMod val="75000"/>
                  </a:schemeClr>
                </a:solidFill>
              </a:rPr>
              <a:t>izborne predmete </a:t>
            </a:r>
            <a:r>
              <a:rPr lang="vi-VN" sz="4500" dirty="0" smtClean="0"/>
              <a:t>između ponuđenih stranih jezika i izbornih predmeta koji se u srednjoj školi predaju. </a:t>
            </a:r>
            <a:endParaRPr lang="hr-HR" sz="4500" dirty="0" smtClean="0"/>
          </a:p>
          <a:p>
            <a:pPr marL="0" indent="0">
              <a:buNone/>
            </a:pPr>
            <a:endParaRPr lang="hr-HR" sz="3800" dirty="0" smtClean="0"/>
          </a:p>
          <a:p>
            <a:r>
              <a:rPr lang="vi-VN" sz="4500" dirty="0" smtClean="0"/>
              <a:t>Kandidat koji u osnovnoj školi nije učio određeni strani jezik može prilikom prijave programa obrazovanja odabrati učenje toga stranog jezika kao prvoga stranog jezika uz uvjet da je na provjeri znanja utvrđena mogućnost učenja toga stranog jezika kao prvoga stranog jezika</a:t>
            </a:r>
            <a:r>
              <a:rPr lang="hr-HR" sz="4500" dirty="0" smtClean="0"/>
              <a:t> (ako je učio više od 4 godine – nema provjere znanja)</a:t>
            </a:r>
            <a:r>
              <a:rPr lang="vi-VN" sz="4500" dirty="0" smtClean="0"/>
              <a:t> </a:t>
            </a:r>
            <a:endParaRPr lang="hr-HR" sz="4500" dirty="0" smtClean="0"/>
          </a:p>
          <a:p>
            <a:endParaRPr lang="hr-HR" dirty="0"/>
          </a:p>
        </p:txBody>
      </p:sp>
      <p:sp>
        <p:nvSpPr>
          <p:cNvPr id="2" name="TekstniOkvir 1"/>
          <p:cNvSpPr txBox="1"/>
          <p:nvPr/>
        </p:nvSpPr>
        <p:spPr>
          <a:xfrm>
            <a:off x="827584" y="987253"/>
            <a:ext cx="6912768" cy="369332"/>
          </a:xfrm>
          <a:prstGeom prst="rect">
            <a:avLst/>
          </a:prstGeom>
          <a:noFill/>
        </p:spPr>
        <p:txBody>
          <a:bodyPr wrap="square" rtlCol="0">
            <a:spAutoFit/>
          </a:bodyPr>
          <a:lstStyle/>
          <a:p>
            <a:r>
              <a:rPr lang="hr-HR" b="1" dirty="0" smtClean="0">
                <a:solidFill>
                  <a:schemeClr val="accent1">
                    <a:lumMod val="50000"/>
                  </a:schemeClr>
                </a:solidFill>
              </a:rPr>
              <a:t>Postupak upisa: </a:t>
            </a:r>
            <a:endParaRPr lang="hr-HR" b="1" dirty="0">
              <a:solidFill>
                <a:schemeClr val="accent1">
                  <a:lumMod val="50000"/>
                </a:schemeClr>
              </a:solidFill>
            </a:endParaRPr>
          </a:p>
        </p:txBody>
      </p:sp>
    </p:spTree>
    <p:extLst>
      <p:ext uri="{BB962C8B-B14F-4D97-AF65-F5344CB8AC3E}">
        <p14:creationId xmlns:p14="http://schemas.microsoft.com/office/powerpoint/2010/main" val="24315698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Rezervirano mjesto sadržaja 2"/>
          <p:cNvGraphicFramePr>
            <a:graphicFrameLocks noGrp="1"/>
          </p:cNvGraphicFramePr>
          <p:nvPr>
            <p:ph idx="1"/>
            <p:extLst>
              <p:ext uri="{D42A27DB-BD31-4B8C-83A1-F6EECF244321}">
                <p14:modId xmlns:p14="http://schemas.microsoft.com/office/powerpoint/2010/main" val="4172735628"/>
              </p:ext>
            </p:extLst>
          </p:nvPr>
        </p:nvGraphicFramePr>
        <p:xfrm>
          <a:off x="251520" y="404663"/>
          <a:ext cx="8784976" cy="6431412"/>
        </p:xfrm>
        <a:graphic>
          <a:graphicData uri="http://schemas.openxmlformats.org/drawingml/2006/table">
            <a:tbl>
              <a:tblPr firstRow="1" firstCol="1" bandRow="1">
                <a:tableStyleId>{5C22544A-7EE6-4342-B048-85BDC9FD1C3A}</a:tableStyleId>
              </a:tblPr>
              <a:tblGrid>
                <a:gridCol w="6588732">
                  <a:extLst>
                    <a:ext uri="{9D8B030D-6E8A-4147-A177-3AD203B41FA5}">
                      <a16:colId xmlns:a16="http://schemas.microsoft.com/office/drawing/2014/main" val="2527823715"/>
                    </a:ext>
                  </a:extLst>
                </a:gridCol>
                <a:gridCol w="2196244">
                  <a:extLst>
                    <a:ext uri="{9D8B030D-6E8A-4147-A177-3AD203B41FA5}">
                      <a16:colId xmlns:a16="http://schemas.microsoft.com/office/drawing/2014/main" val="1130056069"/>
                    </a:ext>
                  </a:extLst>
                </a:gridCol>
              </a:tblGrid>
              <a:tr h="234323">
                <a:tc>
                  <a:txBody>
                    <a:bodyPr/>
                    <a:lstStyle/>
                    <a:p>
                      <a:pPr>
                        <a:lnSpc>
                          <a:spcPct val="107000"/>
                        </a:lnSpc>
                      </a:pPr>
                      <a:r>
                        <a:rPr lang="hr-HR" sz="1400" b="0">
                          <a:effectLst/>
                        </a:rPr>
                        <a:t>Opis postupka </a:t>
                      </a:r>
                      <a:endParaRPr lang="hr-HR" sz="14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a:effectLst/>
                        </a:rPr>
                        <a:t>Datum </a:t>
                      </a:r>
                      <a:endParaRPr lang="hr-HR"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1366173922"/>
                  </a:ext>
                </a:extLst>
              </a:tr>
              <a:tr h="234323">
                <a:tc>
                  <a:txBody>
                    <a:bodyPr/>
                    <a:lstStyle/>
                    <a:p>
                      <a:pPr>
                        <a:lnSpc>
                          <a:spcPct val="107000"/>
                        </a:lnSpc>
                      </a:pPr>
                      <a:r>
                        <a:rPr lang="hr-HR" sz="1400" b="0">
                          <a:effectLst/>
                        </a:rPr>
                        <a:t>Početak prijava u sustav </a:t>
                      </a:r>
                      <a:endParaRPr lang="hr-HR" sz="14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1.6.2026.</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3141315781"/>
                  </a:ext>
                </a:extLst>
              </a:tr>
              <a:tr h="429206">
                <a:tc>
                  <a:txBody>
                    <a:bodyPr/>
                    <a:lstStyle/>
                    <a:p>
                      <a:pPr>
                        <a:lnSpc>
                          <a:spcPct val="107000"/>
                        </a:lnSpc>
                      </a:pPr>
                      <a:r>
                        <a:rPr lang="hr-HR" sz="1400" b="0" dirty="0">
                          <a:effectLst/>
                        </a:rPr>
                        <a:t>Registracija kandidata izvan redovitog sustava obrazovanja RH putem </a:t>
                      </a:r>
                      <a:r>
                        <a:rPr lang="hr-HR" sz="1400" b="0" u="sng" dirty="0">
                          <a:solidFill>
                            <a:schemeClr val="bg1"/>
                          </a:solidFill>
                          <a:effectLst/>
                          <a:hlinkClick r:id="rId2"/>
                        </a:rPr>
                        <a:t>srednje.e-upisi.hr </a:t>
                      </a:r>
                      <a:endParaRPr lang="hr-HR" sz="1400" b="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1.6. do 19.6.2026.</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106219316"/>
                  </a:ext>
                </a:extLst>
              </a:tr>
              <a:tr h="297826">
                <a:tc>
                  <a:txBody>
                    <a:bodyPr/>
                    <a:lstStyle/>
                    <a:p>
                      <a:pPr>
                        <a:lnSpc>
                          <a:spcPct val="107000"/>
                        </a:lnSpc>
                      </a:pPr>
                      <a:r>
                        <a:rPr lang="hr-HR" sz="1400" b="0" dirty="0">
                          <a:effectLst/>
                        </a:rPr>
                        <a:t>Dostava osobnih dokumenata i svjedodžbi </a:t>
                      </a:r>
                      <a:r>
                        <a:rPr lang="hr-HR" sz="1400" b="0" dirty="0" smtClean="0">
                          <a:effectLst/>
                        </a:rPr>
                        <a:t>CARNET-u</a:t>
                      </a:r>
                      <a:endParaRPr lang="hr-HR"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1.6. do 19.6. 2026.</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3503978478"/>
                  </a:ext>
                </a:extLst>
              </a:tr>
              <a:tr h="234323">
                <a:tc>
                  <a:txBody>
                    <a:bodyPr/>
                    <a:lstStyle/>
                    <a:p>
                      <a:pPr>
                        <a:lnSpc>
                          <a:spcPct val="107000"/>
                        </a:lnSpc>
                      </a:pPr>
                      <a:r>
                        <a:rPr lang="hr-HR" sz="1400" b="1" dirty="0">
                          <a:effectLst/>
                        </a:rPr>
                        <a:t>Prijava obrazovnih programa </a:t>
                      </a:r>
                      <a:endParaRPr lang="hr-HR"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b="1" dirty="0" smtClean="0">
                          <a:effectLst/>
                        </a:rPr>
                        <a:t>24.6. do 3.7. 2026.</a:t>
                      </a:r>
                      <a:endParaRPr lang="hr-HR"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4177129899"/>
                  </a:ext>
                </a:extLst>
              </a:tr>
              <a:tr h="234323">
                <a:tc>
                  <a:txBody>
                    <a:bodyPr/>
                    <a:lstStyle/>
                    <a:p>
                      <a:pPr>
                        <a:lnSpc>
                          <a:spcPct val="107000"/>
                        </a:lnSpc>
                      </a:pPr>
                      <a:r>
                        <a:rPr lang="hr-HR" sz="1400" b="0">
                          <a:effectLst/>
                        </a:rPr>
                        <a:t>Prijava programa koji zahtijevaju dodatne provjere </a:t>
                      </a:r>
                      <a:endParaRPr lang="hr-HR" sz="14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24.6. do</a:t>
                      </a:r>
                      <a:r>
                        <a:rPr lang="hr-HR" sz="1400" baseline="0" dirty="0" smtClean="0">
                          <a:effectLst/>
                        </a:rPr>
                        <a:t> 26.6.2026. </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1169630132"/>
                  </a:ext>
                </a:extLst>
              </a:tr>
              <a:tr h="896538">
                <a:tc>
                  <a:txBody>
                    <a:bodyPr/>
                    <a:lstStyle/>
                    <a:p>
                      <a:pPr>
                        <a:lnSpc>
                          <a:spcPct val="107000"/>
                        </a:lnSpc>
                      </a:pPr>
                      <a:r>
                        <a:rPr lang="hr-HR" sz="1400" b="0" dirty="0">
                          <a:effectLst/>
                        </a:rPr>
                        <a:t>Dostava dokumentacije: </a:t>
                      </a:r>
                    </a:p>
                    <a:p>
                      <a:pPr>
                        <a:lnSpc>
                          <a:spcPct val="107000"/>
                        </a:lnSpc>
                      </a:pPr>
                      <a:r>
                        <a:rPr lang="hr-HR" sz="1400" b="0" dirty="0">
                          <a:effectLst/>
                        </a:rPr>
                        <a:t>● Stručnog mišljenja HZZ-a za programe koji to zahtijevaju </a:t>
                      </a:r>
                    </a:p>
                    <a:p>
                      <a:pPr>
                        <a:lnSpc>
                          <a:spcPct val="107000"/>
                        </a:lnSpc>
                      </a:pPr>
                      <a:r>
                        <a:rPr lang="hr-HR" sz="1400" b="0" dirty="0">
                          <a:effectLst/>
                        </a:rPr>
                        <a:t>● Dokumenata kojima se ostvaruju dodatna prava za upis (dostavljaju se putem </a:t>
                      </a:r>
                      <a:r>
                        <a:rPr lang="hr-HR" sz="1400" b="0" u="sng" dirty="0">
                          <a:effectLst/>
                          <a:hlinkClick r:id="rId2"/>
                        </a:rPr>
                        <a:t>srednje.e-upisi.hr </a:t>
                      </a:r>
                      <a:r>
                        <a:rPr lang="hr-HR" sz="1400" b="0" dirty="0">
                          <a:effectLst/>
                        </a:rPr>
                        <a:t>) </a:t>
                      </a:r>
                      <a:endParaRPr lang="hr-HR"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24.6. do 1.7. 2026.</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1691193851"/>
                  </a:ext>
                </a:extLst>
              </a:tr>
              <a:tr h="234323">
                <a:tc>
                  <a:txBody>
                    <a:bodyPr/>
                    <a:lstStyle/>
                    <a:p>
                      <a:pPr>
                        <a:lnSpc>
                          <a:spcPct val="107000"/>
                        </a:lnSpc>
                      </a:pPr>
                      <a:r>
                        <a:rPr lang="hr-HR" sz="1400" b="0" dirty="0">
                          <a:effectLst/>
                        </a:rPr>
                        <a:t>Provođenje dodatnih ispita i provjera i unos rezultata </a:t>
                      </a:r>
                      <a:endParaRPr lang="hr-HR"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29.6. do 2.7. 2026. </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3661232288"/>
                  </a:ext>
                </a:extLst>
              </a:tr>
              <a:tr h="234323">
                <a:tc>
                  <a:txBody>
                    <a:bodyPr/>
                    <a:lstStyle/>
                    <a:p>
                      <a:pPr>
                        <a:lnSpc>
                          <a:spcPct val="107000"/>
                        </a:lnSpc>
                      </a:pPr>
                      <a:r>
                        <a:rPr lang="hr-HR" sz="1400" b="0">
                          <a:effectLst/>
                        </a:rPr>
                        <a:t>Brisanje kandidata koji nisu zadovoljili preduvjete s lista </a:t>
                      </a:r>
                      <a:endParaRPr lang="hr-HR" sz="14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2.7.2026.</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2163757946"/>
                  </a:ext>
                </a:extLst>
              </a:tr>
              <a:tr h="234323">
                <a:tc>
                  <a:txBody>
                    <a:bodyPr/>
                    <a:lstStyle/>
                    <a:p>
                      <a:pPr>
                        <a:lnSpc>
                          <a:spcPct val="107000"/>
                        </a:lnSpc>
                      </a:pPr>
                      <a:r>
                        <a:rPr lang="hr-HR" sz="1400" b="0" dirty="0">
                          <a:effectLst/>
                        </a:rPr>
                        <a:t>Unos </a:t>
                      </a:r>
                      <a:r>
                        <a:rPr lang="hr-HR" sz="1400" b="0" dirty="0" smtClean="0">
                          <a:effectLst/>
                        </a:rPr>
                        <a:t>prigovora</a:t>
                      </a:r>
                      <a:endParaRPr lang="hr-HR"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3.7.2026.</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591114741"/>
                  </a:ext>
                </a:extLst>
              </a:tr>
              <a:tr h="234323">
                <a:tc>
                  <a:txBody>
                    <a:bodyPr/>
                    <a:lstStyle/>
                    <a:p>
                      <a:pPr>
                        <a:lnSpc>
                          <a:spcPct val="107000"/>
                        </a:lnSpc>
                      </a:pPr>
                      <a:r>
                        <a:rPr lang="hr-HR" sz="1400" b="1" dirty="0">
                          <a:effectLst/>
                        </a:rPr>
                        <a:t>Objava konačnih ljestvica poretka </a:t>
                      </a:r>
                      <a:endParaRPr lang="hr-HR"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b="1" dirty="0">
                          <a:effectLst/>
                        </a:rPr>
                        <a:t>7. 7. </a:t>
                      </a:r>
                      <a:r>
                        <a:rPr lang="hr-HR" sz="1400" b="1" dirty="0" smtClean="0">
                          <a:effectLst/>
                        </a:rPr>
                        <a:t>2026.</a:t>
                      </a:r>
                      <a:endParaRPr lang="hr-HR" sz="14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4109788147"/>
                  </a:ext>
                </a:extLst>
              </a:tr>
              <a:tr h="2302984">
                <a:tc>
                  <a:txBody>
                    <a:bodyPr/>
                    <a:lstStyle/>
                    <a:p>
                      <a:pPr>
                        <a:lnSpc>
                          <a:spcPct val="107000"/>
                        </a:lnSpc>
                      </a:pPr>
                      <a:r>
                        <a:rPr lang="hr-HR" sz="1400" b="0" dirty="0">
                          <a:effectLst/>
                        </a:rPr>
                        <a:t>Dostava dokumenata koji su uvjet za upis u određeni program obrazovanja srednje škole: </a:t>
                      </a:r>
                    </a:p>
                    <a:p>
                      <a:pPr>
                        <a:lnSpc>
                          <a:spcPct val="107000"/>
                        </a:lnSpc>
                      </a:pPr>
                      <a:r>
                        <a:rPr lang="hr-HR" sz="1400" b="0" dirty="0">
                          <a:effectLst/>
                        </a:rPr>
                        <a:t>a) Upisnica ( </a:t>
                      </a:r>
                      <a:r>
                        <a:rPr lang="hr-HR" sz="1400" b="0" u="sng" dirty="0">
                          <a:effectLst/>
                        </a:rPr>
                        <a:t>obvezno za sve učenike</a:t>
                      </a:r>
                      <a:r>
                        <a:rPr lang="hr-HR" sz="1400" b="0" dirty="0">
                          <a:effectLst/>
                        </a:rPr>
                        <a:t> ) – dostavlja se elektronski putem  ili dolaskom u školu na propisani datum </a:t>
                      </a:r>
                    </a:p>
                    <a:p>
                      <a:pPr>
                        <a:lnSpc>
                          <a:spcPct val="107000"/>
                        </a:lnSpc>
                      </a:pPr>
                      <a:r>
                        <a:rPr lang="hr-HR" sz="1400" b="0" dirty="0">
                          <a:effectLst/>
                        </a:rPr>
                        <a:t>b) Potvrda liječnika školske medicine - dostavlja se putem  elektronske pošte na mail adresu srednje škole ili dolaskom u školu na propisani datum i </a:t>
                      </a:r>
                    </a:p>
                    <a:p>
                      <a:pPr>
                        <a:lnSpc>
                          <a:spcPct val="107000"/>
                        </a:lnSpc>
                      </a:pPr>
                      <a:r>
                        <a:rPr lang="hr-HR" sz="1400" b="0" dirty="0">
                          <a:effectLst/>
                        </a:rPr>
                        <a:t>c) Potvrda obiteljskog liječnika ili liječnička svjedodžba medicine rada - dostavlja se putem  elektronske pošte na mail adresu srednje škole  ili dolaskom u školu na propisani datum. </a:t>
                      </a:r>
                    </a:p>
                    <a:p>
                      <a:pPr>
                        <a:lnSpc>
                          <a:spcPct val="107000"/>
                        </a:lnSpc>
                      </a:pPr>
                      <a:r>
                        <a:rPr lang="hr-HR" sz="1400" b="0" dirty="0">
                          <a:effectLst/>
                        </a:rPr>
                        <a:t>Točan datum zaprimanja dokumenata dolaskom u školu objavljuje se na mrežnim stranicama i oglasnim pločama škola. </a:t>
                      </a:r>
                      <a:endParaRPr lang="hr-HR"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7.7. do 9.7.2026.</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3561046220"/>
                  </a:ext>
                </a:extLst>
              </a:tr>
              <a:tr h="301247">
                <a:tc>
                  <a:txBody>
                    <a:bodyPr/>
                    <a:lstStyle/>
                    <a:p>
                      <a:pPr>
                        <a:lnSpc>
                          <a:spcPct val="107000"/>
                        </a:lnSpc>
                      </a:pPr>
                      <a:r>
                        <a:rPr lang="hr-HR" sz="1400" b="0" dirty="0">
                          <a:effectLst/>
                        </a:rPr>
                        <a:t>Objava okvirnog broja slobodnih mjesta za jesenski upisni rok </a:t>
                      </a:r>
                      <a:endParaRPr lang="hr-HR"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13.7.2026.</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2071107278"/>
                  </a:ext>
                </a:extLst>
              </a:tr>
              <a:tr h="234323">
                <a:tc>
                  <a:txBody>
                    <a:bodyPr/>
                    <a:lstStyle/>
                    <a:p>
                      <a:pPr>
                        <a:lnSpc>
                          <a:spcPct val="107000"/>
                        </a:lnSpc>
                      </a:pPr>
                      <a:r>
                        <a:rPr lang="hr-HR" sz="1400" b="0" dirty="0">
                          <a:effectLst/>
                        </a:rPr>
                        <a:t>Službena objava slobodnih mjesta za jesenski upisni rok </a:t>
                      </a:r>
                      <a:endParaRPr lang="hr-HR"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tc>
                  <a:txBody>
                    <a:bodyPr/>
                    <a:lstStyle/>
                    <a:p>
                      <a:pPr>
                        <a:lnSpc>
                          <a:spcPct val="107000"/>
                        </a:lnSpc>
                      </a:pPr>
                      <a:r>
                        <a:rPr lang="hr-HR" sz="1400" dirty="0" smtClean="0">
                          <a:effectLst/>
                        </a:rPr>
                        <a:t>10. </a:t>
                      </a:r>
                      <a:r>
                        <a:rPr lang="hr-HR" sz="1400" dirty="0">
                          <a:effectLst/>
                        </a:rPr>
                        <a:t>8. </a:t>
                      </a:r>
                      <a:r>
                        <a:rPr lang="hr-HR" sz="1400" dirty="0" smtClean="0">
                          <a:effectLst/>
                        </a:rPr>
                        <a:t>2026.</a:t>
                      </a:r>
                      <a:endParaRPr lang="hr-HR"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24" marR="7024" marT="7024" marB="7024" anchor="ctr"/>
                </a:tc>
                <a:extLst>
                  <a:ext uri="{0D108BD9-81ED-4DB2-BD59-A6C34878D82A}">
                    <a16:rowId xmlns:a16="http://schemas.microsoft.com/office/drawing/2014/main" val="2921340497"/>
                  </a:ext>
                </a:extLst>
              </a:tr>
            </a:tbl>
          </a:graphicData>
        </a:graphic>
      </p:graphicFrame>
      <p:sp>
        <p:nvSpPr>
          <p:cNvPr id="6" name="TekstniOkvir 5"/>
          <p:cNvSpPr txBox="1"/>
          <p:nvPr/>
        </p:nvSpPr>
        <p:spPr>
          <a:xfrm>
            <a:off x="3707904" y="44624"/>
            <a:ext cx="3024336" cy="646331"/>
          </a:xfrm>
          <a:prstGeom prst="rect">
            <a:avLst/>
          </a:prstGeom>
          <a:noFill/>
        </p:spPr>
        <p:txBody>
          <a:bodyPr wrap="square" rtlCol="0">
            <a:spAutoFit/>
          </a:bodyPr>
          <a:lstStyle/>
          <a:p>
            <a:r>
              <a:rPr lang="hr-HR" dirty="0" smtClean="0"/>
              <a:t>Ljetni </a:t>
            </a:r>
            <a:r>
              <a:rPr lang="hr-HR" dirty="0"/>
              <a:t>upisni rok</a:t>
            </a:r>
          </a:p>
          <a:p>
            <a:endParaRPr lang="hr-HR" dirty="0"/>
          </a:p>
        </p:txBody>
      </p:sp>
    </p:spTree>
    <p:extLst>
      <p:ext uri="{BB962C8B-B14F-4D97-AF65-F5344CB8AC3E}">
        <p14:creationId xmlns:p14="http://schemas.microsoft.com/office/powerpoint/2010/main" val="31331978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ica 1"/>
          <p:cNvGraphicFramePr>
            <a:graphicFrameLocks noGrp="1"/>
          </p:cNvGraphicFramePr>
          <p:nvPr>
            <p:extLst>
              <p:ext uri="{D42A27DB-BD31-4B8C-83A1-F6EECF244321}">
                <p14:modId xmlns:p14="http://schemas.microsoft.com/office/powerpoint/2010/main" val="772955578"/>
              </p:ext>
            </p:extLst>
          </p:nvPr>
        </p:nvGraphicFramePr>
        <p:xfrm>
          <a:off x="360218" y="620690"/>
          <a:ext cx="8244230" cy="5760635"/>
        </p:xfrm>
        <a:graphic>
          <a:graphicData uri="http://schemas.openxmlformats.org/drawingml/2006/table">
            <a:tbl>
              <a:tblPr firstRow="1" firstCol="1" bandRow="1">
                <a:tableStyleId>{5C22544A-7EE6-4342-B048-85BDC9FD1C3A}</a:tableStyleId>
              </a:tblPr>
              <a:tblGrid>
                <a:gridCol w="6363967">
                  <a:extLst>
                    <a:ext uri="{9D8B030D-6E8A-4147-A177-3AD203B41FA5}">
                      <a16:colId xmlns:a16="http://schemas.microsoft.com/office/drawing/2014/main" val="1673781202"/>
                    </a:ext>
                  </a:extLst>
                </a:gridCol>
                <a:gridCol w="1880263">
                  <a:extLst>
                    <a:ext uri="{9D8B030D-6E8A-4147-A177-3AD203B41FA5}">
                      <a16:colId xmlns:a16="http://schemas.microsoft.com/office/drawing/2014/main" val="561675503"/>
                    </a:ext>
                  </a:extLst>
                </a:gridCol>
              </a:tblGrid>
              <a:tr h="221139">
                <a:tc>
                  <a:txBody>
                    <a:bodyPr/>
                    <a:lstStyle/>
                    <a:p>
                      <a:pPr>
                        <a:lnSpc>
                          <a:spcPct val="107000"/>
                        </a:lnSpc>
                      </a:pPr>
                      <a:r>
                        <a:rPr lang="hr-HR" sz="1200" b="0">
                          <a:effectLst/>
                        </a:rPr>
                        <a:t>Opis postupka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a:effectLst/>
                        </a:rPr>
                        <a:t>Datum </a:t>
                      </a:r>
                      <a:endParaRPr lang="hr-H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3059386721"/>
                  </a:ext>
                </a:extLst>
              </a:tr>
              <a:tr h="221139">
                <a:tc>
                  <a:txBody>
                    <a:bodyPr/>
                    <a:lstStyle/>
                    <a:p>
                      <a:pPr>
                        <a:lnSpc>
                          <a:spcPct val="107000"/>
                        </a:lnSpc>
                      </a:pPr>
                      <a:r>
                        <a:rPr lang="hr-HR" sz="1200" b="0">
                          <a:effectLst/>
                        </a:rPr>
                        <a:t>Registracija za kandidate izvan redovitog sustava obrazovanja RH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rPr>
                        <a:t>17.8. do 24.8. 2026.</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1487709595"/>
                  </a:ext>
                </a:extLst>
              </a:tr>
              <a:tr h="575505">
                <a:tc>
                  <a:txBody>
                    <a:bodyPr/>
                    <a:lstStyle/>
                    <a:p>
                      <a:pPr>
                        <a:lnSpc>
                          <a:spcPct val="107000"/>
                        </a:lnSpc>
                      </a:pPr>
                      <a:r>
                        <a:rPr lang="hr-HR" sz="1200" b="0" dirty="0">
                          <a:effectLst/>
                        </a:rPr>
                        <a:t>Dostava osobnih dokumenata, svjedodžbi i ostale dokumentacije za kandidate izvan redovitog sustava obrazovanja RH </a:t>
                      </a:r>
                      <a:r>
                        <a:rPr lang="hr-HR" sz="1200" b="0" dirty="0" smtClean="0">
                          <a:effectLst/>
                        </a:rPr>
                        <a:t>CARNETU-u</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rPr>
                        <a:t>17.8. do 24.8.2026.. </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1897746465"/>
                  </a:ext>
                </a:extLst>
              </a:tr>
              <a:tr h="221139">
                <a:tc>
                  <a:txBody>
                    <a:bodyPr/>
                    <a:lstStyle/>
                    <a:p>
                      <a:pPr>
                        <a:lnSpc>
                          <a:spcPct val="107000"/>
                        </a:lnSpc>
                      </a:pPr>
                      <a:r>
                        <a:rPr lang="hr-HR" sz="1200" b="0">
                          <a:effectLst/>
                        </a:rPr>
                        <a:t>Prijava u sustav i prijava obrazovnih programa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rPr>
                        <a:t>24.8. do 28.8. 2026.</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3350038129"/>
                  </a:ext>
                </a:extLst>
              </a:tr>
              <a:tr h="221139">
                <a:tc>
                  <a:txBody>
                    <a:bodyPr/>
                    <a:lstStyle/>
                    <a:p>
                      <a:pPr>
                        <a:lnSpc>
                          <a:spcPct val="107000"/>
                        </a:lnSpc>
                      </a:pPr>
                      <a:r>
                        <a:rPr lang="hr-HR" sz="1200" b="0" dirty="0">
                          <a:effectLst/>
                        </a:rPr>
                        <a:t>Prijava obrazovnih programa koji zahtijevaju dodatne provjere </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rPr>
                        <a:t>24.8. do 26.8.2026.</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4256620589"/>
                  </a:ext>
                </a:extLst>
              </a:tr>
              <a:tr h="761311">
                <a:tc>
                  <a:txBody>
                    <a:bodyPr/>
                    <a:lstStyle/>
                    <a:p>
                      <a:pPr>
                        <a:lnSpc>
                          <a:spcPct val="107000"/>
                        </a:lnSpc>
                      </a:pPr>
                      <a:r>
                        <a:rPr lang="hr-HR" sz="1200" b="0">
                          <a:effectLst/>
                        </a:rPr>
                        <a:t>Dostava dokumentacije: </a:t>
                      </a:r>
                    </a:p>
                    <a:p>
                      <a:pPr>
                        <a:lnSpc>
                          <a:spcPct val="107000"/>
                        </a:lnSpc>
                      </a:pPr>
                      <a:r>
                        <a:rPr lang="hr-HR" sz="1200" b="0">
                          <a:effectLst/>
                        </a:rPr>
                        <a:t>● Stručnog mišljenja HZZ-a za programe koji to zahtijevaju </a:t>
                      </a:r>
                    </a:p>
                    <a:p>
                      <a:pPr>
                        <a:lnSpc>
                          <a:spcPct val="107000"/>
                        </a:lnSpc>
                      </a:pPr>
                      <a:r>
                        <a:rPr lang="hr-HR" sz="1200" b="0">
                          <a:effectLst/>
                        </a:rPr>
                        <a:t>● Dokumenata kojima se ostvaruju dodatna prava za upis (dostavljaju se putem </a:t>
                      </a:r>
                      <a:r>
                        <a:rPr lang="hr-HR" sz="1200" b="0" u="sng">
                          <a:effectLst/>
                          <a:hlinkClick r:id="rId2"/>
                        </a:rPr>
                        <a:t>srednje.e-upisi.hr </a:t>
                      </a:r>
                      <a:r>
                        <a:rPr lang="hr-HR" sz="1200" b="0">
                          <a:effectLst/>
                        </a:rPr>
                        <a:t>)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rPr>
                        <a:t>24.8. do 27.8.2026.</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3898160429"/>
                  </a:ext>
                </a:extLst>
              </a:tr>
              <a:tr h="221139">
                <a:tc>
                  <a:txBody>
                    <a:bodyPr/>
                    <a:lstStyle/>
                    <a:p>
                      <a:pPr>
                        <a:lnSpc>
                          <a:spcPct val="107000"/>
                        </a:lnSpc>
                      </a:pPr>
                      <a:r>
                        <a:rPr lang="hr-HR" sz="1200" b="0">
                          <a:effectLst/>
                        </a:rPr>
                        <a:t>Provođenje dodatnih ispita i provjera te unos rezultata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rPr>
                        <a:t>27.8.2026.</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2288632164"/>
                  </a:ext>
                </a:extLst>
              </a:tr>
              <a:tr h="221139">
                <a:tc>
                  <a:txBody>
                    <a:bodyPr/>
                    <a:lstStyle/>
                    <a:p>
                      <a:pPr>
                        <a:lnSpc>
                          <a:spcPct val="107000"/>
                        </a:lnSpc>
                      </a:pPr>
                      <a:r>
                        <a:rPr lang="hr-HR" sz="1200" b="0">
                          <a:effectLst/>
                        </a:rPr>
                        <a:t>Brisanje kandidata koji nisu zadovoljili preduvjete s lista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rPr>
                        <a:t>28.8.2026.</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2219022450"/>
                  </a:ext>
                </a:extLst>
              </a:tr>
              <a:tr h="221139">
                <a:tc>
                  <a:txBody>
                    <a:bodyPr/>
                    <a:lstStyle/>
                    <a:p>
                      <a:pPr>
                        <a:lnSpc>
                          <a:spcPct val="107000"/>
                        </a:lnSpc>
                      </a:pPr>
                      <a:r>
                        <a:rPr lang="hr-HR" sz="1200" b="0">
                          <a:effectLst/>
                        </a:rPr>
                        <a:t>Unos prigovora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rPr>
                        <a:t>28.8.2026.</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3049045883"/>
                  </a:ext>
                </a:extLst>
              </a:tr>
              <a:tr h="221139">
                <a:tc>
                  <a:txBody>
                    <a:bodyPr/>
                    <a:lstStyle/>
                    <a:p>
                      <a:pPr>
                        <a:lnSpc>
                          <a:spcPct val="107000"/>
                        </a:lnSpc>
                      </a:pPr>
                      <a:r>
                        <a:rPr lang="hr-HR" sz="1200" b="1">
                          <a:effectLst/>
                        </a:rPr>
                        <a:t>Objava konačnih ljestvica poretka </a:t>
                      </a:r>
                      <a:endParaRPr lang="hr-HR" sz="12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b="1" dirty="0" smtClean="0">
                          <a:effectLst/>
                        </a:rPr>
                        <a:t>31.8.2026.</a:t>
                      </a:r>
                      <a:endParaRPr lang="hr-HR"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2078545819"/>
                  </a:ext>
                </a:extLst>
              </a:tr>
              <a:tr h="2433568">
                <a:tc>
                  <a:txBody>
                    <a:bodyPr/>
                    <a:lstStyle/>
                    <a:p>
                      <a:pPr>
                        <a:lnSpc>
                          <a:spcPct val="107000"/>
                        </a:lnSpc>
                      </a:pPr>
                      <a:r>
                        <a:rPr lang="hr-HR" sz="1200" b="0" dirty="0">
                          <a:effectLst/>
                        </a:rPr>
                        <a:t>Dostava dokumenata koji su uvjet za upis u određeni program obrazovanja srednje škole: </a:t>
                      </a:r>
                    </a:p>
                    <a:p>
                      <a:pPr>
                        <a:lnSpc>
                          <a:spcPct val="107000"/>
                        </a:lnSpc>
                      </a:pPr>
                      <a:r>
                        <a:rPr lang="hr-HR" sz="1200" b="0" dirty="0">
                          <a:effectLst/>
                        </a:rPr>
                        <a:t>a) Upisnica ( </a:t>
                      </a:r>
                      <a:r>
                        <a:rPr lang="hr-HR" sz="1200" b="0" u="sng" dirty="0">
                          <a:effectLst/>
                        </a:rPr>
                        <a:t>obvezno za sve učenike</a:t>
                      </a:r>
                      <a:r>
                        <a:rPr lang="hr-HR" sz="1200" b="0" dirty="0">
                          <a:effectLst/>
                        </a:rPr>
                        <a:t> ) – dostavlja se elektronski putem  </a:t>
                      </a:r>
                      <a:r>
                        <a:rPr lang="hr-HR" sz="1200" b="0" u="sng" dirty="0">
                          <a:effectLst/>
                          <a:hlinkClick r:id="rId2"/>
                        </a:rPr>
                        <a:t>srednje.e-upisi.hr </a:t>
                      </a:r>
                      <a:r>
                        <a:rPr lang="hr-HR" sz="1200" b="0" dirty="0">
                          <a:effectLst/>
                        </a:rPr>
                        <a:t>ili dolaskom u školu na propisani datum </a:t>
                      </a:r>
                    </a:p>
                    <a:p>
                      <a:pPr>
                        <a:lnSpc>
                          <a:spcPct val="107000"/>
                        </a:lnSpc>
                      </a:pPr>
                      <a:r>
                        <a:rPr lang="hr-HR" sz="1200" b="0" dirty="0">
                          <a:effectLst/>
                        </a:rPr>
                        <a:t>b) Potvrda liječnika školske medicine - dostavlja se putem  elektronske pošte na mail adresu srednje škole ili dolaskom u školu na propisani datum i </a:t>
                      </a:r>
                    </a:p>
                    <a:p>
                      <a:pPr>
                        <a:lnSpc>
                          <a:spcPct val="107000"/>
                        </a:lnSpc>
                      </a:pPr>
                      <a:r>
                        <a:rPr lang="hr-HR" sz="1200" b="0" dirty="0">
                          <a:effectLst/>
                        </a:rPr>
                        <a:t>c) Potvrda obiteljskog liječnika ili liječnička svjedodžba medicine rada - dostavlja se putem  elektronske pošte na mail adresu srednje škole  ili dolaskom u školu na propisani datum. </a:t>
                      </a:r>
                    </a:p>
                    <a:p>
                      <a:pPr>
                        <a:lnSpc>
                          <a:spcPct val="107000"/>
                        </a:lnSpc>
                      </a:pPr>
                      <a:r>
                        <a:rPr lang="hr-HR" sz="1200" b="0" dirty="0">
                          <a:effectLst/>
                        </a:rPr>
                        <a:t>Točan datum zaprimanja dokumenata dolaskom u školu objavljuje se na mrežnim stranicama i oglasnim pločama škola. </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rPr>
                        <a:t>1.31.8.2026. do 2.9.2026.</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594918388"/>
                  </a:ext>
                </a:extLst>
              </a:tr>
              <a:tr h="221139">
                <a:tc>
                  <a:txBody>
                    <a:bodyPr/>
                    <a:lstStyle/>
                    <a:p>
                      <a:pPr>
                        <a:lnSpc>
                          <a:spcPct val="107000"/>
                        </a:lnSpc>
                      </a:pPr>
                      <a:r>
                        <a:rPr lang="hr-HR" sz="1200" b="0" dirty="0">
                          <a:effectLst/>
                        </a:rPr>
                        <a:t>Objava slobodnih upisnih mjesta nakon jesenskog upisnog roka </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tc>
                  <a:txBody>
                    <a:bodyPr/>
                    <a:lstStyle/>
                    <a:p>
                      <a:pPr>
                        <a:lnSpc>
                          <a:spcPct val="107000"/>
                        </a:lnSpc>
                      </a:pPr>
                      <a:r>
                        <a:rPr lang="hr-H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3.9.2026.</a:t>
                      </a:r>
                      <a:endParaRPr lang="hr-H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02" marR="7302" marT="7302" marB="7302" anchor="ctr"/>
                </a:tc>
                <a:extLst>
                  <a:ext uri="{0D108BD9-81ED-4DB2-BD59-A6C34878D82A}">
                    <a16:rowId xmlns:a16="http://schemas.microsoft.com/office/drawing/2014/main" val="2240552512"/>
                  </a:ext>
                </a:extLst>
              </a:tr>
            </a:tbl>
          </a:graphicData>
        </a:graphic>
      </p:graphicFrame>
      <p:sp>
        <p:nvSpPr>
          <p:cNvPr id="3" name="TekstniOkvir 2"/>
          <p:cNvSpPr txBox="1"/>
          <p:nvPr/>
        </p:nvSpPr>
        <p:spPr>
          <a:xfrm>
            <a:off x="3347864" y="62030"/>
            <a:ext cx="3888432" cy="369332"/>
          </a:xfrm>
          <a:prstGeom prst="rect">
            <a:avLst/>
          </a:prstGeom>
          <a:noFill/>
        </p:spPr>
        <p:txBody>
          <a:bodyPr wrap="square" rtlCol="0">
            <a:spAutoFit/>
          </a:bodyPr>
          <a:lstStyle/>
          <a:p>
            <a:r>
              <a:rPr lang="hr-HR" dirty="0" smtClean="0"/>
              <a:t>Jesenski upisni rok</a:t>
            </a:r>
            <a:endParaRPr lang="hr-HR" dirty="0"/>
          </a:p>
        </p:txBody>
      </p:sp>
    </p:spTree>
    <p:extLst>
      <p:ext uri="{BB962C8B-B14F-4D97-AF65-F5344CB8AC3E}">
        <p14:creationId xmlns:p14="http://schemas.microsoft.com/office/powerpoint/2010/main" val="16289543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smtClean="0">
                <a:solidFill>
                  <a:schemeClr val="tx2">
                    <a:lumMod val="75000"/>
                  </a:schemeClr>
                </a:solidFill>
              </a:rPr>
              <a:t>VREDNOVANJE USPJEHA KANDIDATA S TEŠKOĆAMA U RAZVOJU</a:t>
            </a:r>
            <a:endParaRPr lang="hr-HR" sz="3600" dirty="0">
              <a:solidFill>
                <a:schemeClr val="tx2">
                  <a:lumMod val="75000"/>
                </a:schemeClr>
              </a:solidFill>
            </a:endParaRPr>
          </a:p>
        </p:txBody>
      </p:sp>
      <p:sp>
        <p:nvSpPr>
          <p:cNvPr id="3" name="Rezervirano mjesto sadržaja 2"/>
          <p:cNvSpPr>
            <a:spLocks noGrp="1"/>
          </p:cNvSpPr>
          <p:nvPr>
            <p:ph idx="1"/>
          </p:nvPr>
        </p:nvSpPr>
        <p:spPr/>
        <p:txBody>
          <a:bodyPr>
            <a:normAutofit fontScale="70000" lnSpcReduction="20000"/>
          </a:bodyPr>
          <a:lstStyle/>
          <a:p>
            <a:r>
              <a:rPr lang="hr-HR" dirty="0" smtClean="0"/>
              <a:t>... kandidat koji je osnovnu školu završio prema </a:t>
            </a:r>
            <a:r>
              <a:rPr lang="hr-HR" b="1" dirty="0" smtClean="0"/>
              <a:t>Rješenju</a:t>
            </a:r>
            <a:r>
              <a:rPr lang="hr-HR" dirty="0" smtClean="0"/>
              <a:t> Ureda državne uprave u županiji odnosno Gradskoga ureda za obrazovanje, kulturu i sport Grada Zagreba o primjerenome programu obrazovanja. </a:t>
            </a:r>
          </a:p>
          <a:p>
            <a:r>
              <a:rPr lang="hr-HR" dirty="0" smtClean="0"/>
              <a:t>Rangiraju se na zasebnim ljestvicama poretka</a:t>
            </a:r>
          </a:p>
          <a:p>
            <a:endParaRPr lang="hr-HR" dirty="0" smtClean="0"/>
          </a:p>
          <a:p>
            <a:r>
              <a:rPr lang="hr-HR" b="1" dirty="0" smtClean="0">
                <a:solidFill>
                  <a:schemeClr val="accent1">
                    <a:lumMod val="75000"/>
                  </a:schemeClr>
                </a:solidFill>
              </a:rPr>
              <a:t>Rješenje Ureda o primjerenom programu obrazovanja </a:t>
            </a:r>
            <a:r>
              <a:rPr lang="hr-HR" dirty="0" smtClean="0"/>
              <a:t>+ </a:t>
            </a:r>
            <a:r>
              <a:rPr lang="hr-HR" b="1" dirty="0" smtClean="0">
                <a:solidFill>
                  <a:schemeClr val="accent1">
                    <a:lumMod val="75000"/>
                  </a:schemeClr>
                </a:solidFill>
              </a:rPr>
              <a:t>stručno mišljenje Službe za profesionalno usmjeravanje Hrvatskoga zavoda za zapošljavanje </a:t>
            </a:r>
            <a:r>
              <a:rPr lang="hr-HR" dirty="0" smtClean="0"/>
              <a:t>o sposobnostima i motivaciji učenika za, u pravilu pet, a najmanje tri primjerena programa obrazovanja </a:t>
            </a:r>
          </a:p>
          <a:p>
            <a:r>
              <a:rPr lang="hr-HR" dirty="0" smtClean="0"/>
              <a:t>Pravo upisa u nekom programu obrazovanja ostvaruje onoliko kandidata koliko se u tome programu obrazovanja može upisati kandidata s teškoćama u razvoju</a:t>
            </a:r>
          </a:p>
          <a:p>
            <a:endParaRPr lang="hr-HR" dirty="0"/>
          </a:p>
          <a:p>
            <a:pPr marL="0" indent="0">
              <a:buNone/>
            </a:pPr>
            <a:endParaRPr lang="hr-HR" dirty="0" smtClean="0"/>
          </a:p>
        </p:txBody>
      </p:sp>
      <p:sp>
        <p:nvSpPr>
          <p:cNvPr id="4" name="TextBox 3"/>
          <p:cNvSpPr txBox="1"/>
          <p:nvPr/>
        </p:nvSpPr>
        <p:spPr>
          <a:xfrm>
            <a:off x="4506951" y="6282898"/>
            <a:ext cx="4507606" cy="523220"/>
          </a:xfrm>
          <a:prstGeom prst="rect">
            <a:avLst/>
          </a:prstGeom>
          <a:noFill/>
        </p:spPr>
        <p:txBody>
          <a:bodyPr wrap="square" rtlCol="0">
            <a:spAutoFit/>
          </a:bodyPr>
          <a:lstStyle/>
          <a:p>
            <a:r>
              <a:rPr lang="hr-HR" sz="1400" dirty="0" smtClean="0">
                <a:solidFill>
                  <a:schemeClr val="accent1">
                    <a:lumMod val="75000"/>
                  </a:schemeClr>
                </a:solidFill>
              </a:rPr>
              <a:t>Pravilnik o elementima i kriterijima za izbor kandidata za izbor kandidata za upis u 1.razred srednje škole</a:t>
            </a:r>
            <a:endParaRPr lang="hr-HR" sz="1400" dirty="0">
              <a:solidFill>
                <a:schemeClr val="accent1">
                  <a:lumMod val="75000"/>
                </a:schemeClr>
              </a:solidFill>
            </a:endParaRPr>
          </a:p>
        </p:txBody>
      </p:sp>
    </p:spTree>
    <p:extLst>
      <p:ext uri="{BB962C8B-B14F-4D97-AF65-F5344CB8AC3E}">
        <p14:creationId xmlns:p14="http://schemas.microsoft.com/office/powerpoint/2010/main" val="18316806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lstStyle/>
          <a:p>
            <a:r>
              <a:rPr lang="hr-HR" dirty="0" smtClean="0"/>
              <a:t>Učenici s teškoćama koji su obavili postupak profesionalnog usmjeravanja (razgovor u Krapini, testiranje) javljaju se sa STRUČNIM MIŠLJENJEM HZZ pedagoginji koja zajedno s učenikom i roditeljem ispunjava Obrazac prijave i šalje ga Upravnom odjelu koji Obrazac unosi u sustav. </a:t>
            </a:r>
            <a:endParaRPr lang="hr-HR" dirty="0"/>
          </a:p>
        </p:txBody>
      </p:sp>
    </p:spTree>
    <p:extLst>
      <p:ext uri="{BB962C8B-B14F-4D97-AF65-F5344CB8AC3E}">
        <p14:creationId xmlns:p14="http://schemas.microsoft.com/office/powerpoint/2010/main" val="3353451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Rezervirano mjesto sadržaja 2"/>
          <p:cNvGraphicFramePr>
            <a:graphicFrameLocks noGrp="1"/>
          </p:cNvGraphicFramePr>
          <p:nvPr>
            <p:ph idx="1"/>
            <p:extLst>
              <p:ext uri="{D42A27DB-BD31-4B8C-83A1-F6EECF244321}">
                <p14:modId xmlns:p14="http://schemas.microsoft.com/office/powerpoint/2010/main" val="1470590231"/>
              </p:ext>
            </p:extLst>
          </p:nvPr>
        </p:nvGraphicFramePr>
        <p:xfrm>
          <a:off x="827584" y="764702"/>
          <a:ext cx="7416824" cy="5184578"/>
        </p:xfrm>
        <a:graphic>
          <a:graphicData uri="http://schemas.openxmlformats.org/drawingml/2006/table">
            <a:tbl>
              <a:tblPr firstRow="1" firstCol="1" bandRow="1">
                <a:tableStyleId>{5C22544A-7EE6-4342-B048-85BDC9FD1C3A}</a:tableStyleId>
              </a:tblPr>
              <a:tblGrid>
                <a:gridCol w="5400600">
                  <a:extLst>
                    <a:ext uri="{9D8B030D-6E8A-4147-A177-3AD203B41FA5}">
                      <a16:colId xmlns:a16="http://schemas.microsoft.com/office/drawing/2014/main" val="621385011"/>
                    </a:ext>
                  </a:extLst>
                </a:gridCol>
                <a:gridCol w="2016224">
                  <a:extLst>
                    <a:ext uri="{9D8B030D-6E8A-4147-A177-3AD203B41FA5}">
                      <a16:colId xmlns:a16="http://schemas.microsoft.com/office/drawing/2014/main" val="727280628"/>
                    </a:ext>
                  </a:extLst>
                </a:gridCol>
              </a:tblGrid>
              <a:tr h="219842">
                <a:tc>
                  <a:txBody>
                    <a:bodyPr/>
                    <a:lstStyle/>
                    <a:p>
                      <a:pPr>
                        <a:lnSpc>
                          <a:spcPct val="107000"/>
                        </a:lnSpc>
                      </a:pPr>
                      <a:r>
                        <a:rPr lang="hr-HR" sz="1200" b="0">
                          <a:effectLst/>
                        </a:rPr>
                        <a:t>Opis postupka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tc>
                  <a:txBody>
                    <a:bodyPr/>
                    <a:lstStyle/>
                    <a:p>
                      <a:pPr>
                        <a:lnSpc>
                          <a:spcPct val="107000"/>
                        </a:lnSpc>
                      </a:pPr>
                      <a:r>
                        <a:rPr lang="hr-HR" sz="1200" b="0">
                          <a:effectLst/>
                        </a:rPr>
                        <a:t>Datum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extLst>
                  <a:ext uri="{0D108BD9-81ED-4DB2-BD59-A6C34878D82A}">
                    <a16:rowId xmlns:a16="http://schemas.microsoft.com/office/drawing/2014/main" val="36531543"/>
                  </a:ext>
                </a:extLst>
              </a:tr>
              <a:tr h="1021204">
                <a:tc>
                  <a:txBody>
                    <a:bodyPr/>
                    <a:lstStyle/>
                    <a:p>
                      <a:pPr>
                        <a:lnSpc>
                          <a:spcPct val="107000"/>
                        </a:lnSpc>
                      </a:pPr>
                      <a:r>
                        <a:rPr lang="hr-HR" sz="1200" b="1" dirty="0">
                          <a:effectLst/>
                        </a:rPr>
                        <a:t>Kandidati s teškoćama u razvoju prijavljuju se u županijske upravne odjele za obrazovanje, odnosno Gradskom uredu za obrazovanje, sport i mlade Grada Zagreba te iskazuju svoj odabir s liste prioriteta redom kako bi željeli upisati obrazovne programe </a:t>
                      </a:r>
                      <a:endParaRPr lang="hr-HR"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tc>
                  <a:txBody>
                    <a:bodyPr/>
                    <a:lstStyle/>
                    <a:p>
                      <a:pPr>
                        <a:lnSpc>
                          <a:spcPct val="107000"/>
                        </a:lnSpc>
                      </a:pPr>
                      <a:r>
                        <a:rPr lang="hr-HR" sz="1200" b="1" dirty="0" smtClean="0">
                          <a:effectLst/>
                        </a:rPr>
                        <a:t>1.6. do 12.6.2026</a:t>
                      </a:r>
                      <a:endParaRPr lang="hr-HR"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extLst>
                  <a:ext uri="{0D108BD9-81ED-4DB2-BD59-A6C34878D82A}">
                    <a16:rowId xmlns:a16="http://schemas.microsoft.com/office/drawing/2014/main" val="2520767887"/>
                  </a:ext>
                </a:extLst>
              </a:tr>
              <a:tr h="620523">
                <a:tc>
                  <a:txBody>
                    <a:bodyPr/>
                    <a:lstStyle/>
                    <a:p>
                      <a:pPr>
                        <a:lnSpc>
                          <a:spcPct val="107000"/>
                        </a:lnSpc>
                      </a:pPr>
                      <a:r>
                        <a:rPr lang="hr-HR" sz="1200" b="0" dirty="0">
                          <a:effectLst/>
                        </a:rPr>
                        <a:t>Upisna povjerenstva županijskih upravnih odjela i Gradskog ureda za obrazovanje, sport i mlade Grada Zagreba unose navedene odabire u sustav </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tc>
                  <a:txBody>
                    <a:bodyPr/>
                    <a:lstStyle/>
                    <a:p>
                      <a:pPr>
                        <a:lnSpc>
                          <a:spcPct val="107000"/>
                        </a:lnSpc>
                      </a:pPr>
                      <a:r>
                        <a:rPr lang="hr-HR" sz="1200" b="0" dirty="0" smtClean="0">
                          <a:effectLst/>
                        </a:rPr>
                        <a:t>1.6. do 15.6.2026.</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extLst>
                  <a:ext uri="{0D108BD9-81ED-4DB2-BD59-A6C34878D82A}">
                    <a16:rowId xmlns:a16="http://schemas.microsoft.com/office/drawing/2014/main" val="3980486835"/>
                  </a:ext>
                </a:extLst>
              </a:tr>
              <a:tr h="420183">
                <a:tc>
                  <a:txBody>
                    <a:bodyPr/>
                    <a:lstStyle/>
                    <a:p>
                      <a:pPr>
                        <a:lnSpc>
                          <a:spcPct val="107000"/>
                        </a:lnSpc>
                      </a:pPr>
                      <a:r>
                        <a:rPr lang="hr-HR" sz="1200" b="0">
                          <a:effectLst/>
                        </a:rPr>
                        <a:t>Dostava dokumenata kojima se ostvaruju dodatna prava za upis (dostavljaju se putem </a:t>
                      </a:r>
                      <a:r>
                        <a:rPr lang="hr-HR" sz="1200" b="0" u="sng">
                          <a:effectLst/>
                          <a:hlinkClick r:id="rId2"/>
                        </a:rPr>
                        <a:t>srednje.e-upisi.hr </a:t>
                      </a:r>
                      <a:r>
                        <a:rPr lang="hr-HR" sz="1200" b="0">
                          <a:effectLst/>
                        </a:rPr>
                        <a:t>)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tc>
                  <a:txBody>
                    <a:bodyPr/>
                    <a:lstStyle/>
                    <a:p>
                      <a:pPr>
                        <a:lnSpc>
                          <a:spcPct val="107000"/>
                        </a:lnSpc>
                      </a:pPr>
                      <a:r>
                        <a:rPr lang="hr-HR" sz="1200" b="0" dirty="0" smtClean="0">
                          <a:effectLst/>
                        </a:rPr>
                        <a:t>1.6. do 12.6.2026. </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extLst>
                  <a:ext uri="{0D108BD9-81ED-4DB2-BD59-A6C34878D82A}">
                    <a16:rowId xmlns:a16="http://schemas.microsoft.com/office/drawing/2014/main" val="2856374866"/>
                  </a:ext>
                </a:extLst>
              </a:tr>
              <a:tr h="420183">
                <a:tc>
                  <a:txBody>
                    <a:bodyPr/>
                    <a:lstStyle/>
                    <a:p>
                      <a:pPr>
                        <a:lnSpc>
                          <a:spcPct val="107000"/>
                        </a:lnSpc>
                      </a:pPr>
                      <a:r>
                        <a:rPr lang="hr-HR" sz="1200" b="0">
                          <a:effectLst/>
                        </a:rPr>
                        <a:t>Provođenje dodatnih provjera za kandidate s teškoćama u razvoju i unos rezultata u sustav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tc>
                  <a:txBody>
                    <a:bodyPr/>
                    <a:lstStyle/>
                    <a:p>
                      <a:pPr>
                        <a:lnSpc>
                          <a:spcPct val="107000"/>
                        </a:lnSpc>
                      </a:pPr>
                      <a:r>
                        <a:rPr lang="hr-HR" sz="1200" b="0" dirty="0" smtClean="0">
                          <a:effectLst/>
                        </a:rPr>
                        <a:t>15.6. do 17.6.2026.</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extLst>
                  <a:ext uri="{0D108BD9-81ED-4DB2-BD59-A6C34878D82A}">
                    <a16:rowId xmlns:a16="http://schemas.microsoft.com/office/drawing/2014/main" val="3182315752"/>
                  </a:ext>
                </a:extLst>
              </a:tr>
              <a:tr h="219842">
                <a:tc>
                  <a:txBody>
                    <a:bodyPr/>
                    <a:lstStyle/>
                    <a:p>
                      <a:pPr>
                        <a:lnSpc>
                          <a:spcPct val="107000"/>
                        </a:lnSpc>
                      </a:pPr>
                      <a:r>
                        <a:rPr lang="hr-HR" sz="1200" b="0">
                          <a:effectLst/>
                        </a:rPr>
                        <a:t>Mogućnost promjene prioriteta na ljestvicama poretka </a:t>
                      </a:r>
                      <a:endParaRPr lang="hr-HR" sz="12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tc>
                  <a:txBody>
                    <a:bodyPr/>
                    <a:lstStyle/>
                    <a:p>
                      <a:pPr>
                        <a:lnSpc>
                          <a:spcPct val="107000"/>
                        </a:lnSpc>
                      </a:pPr>
                      <a:r>
                        <a:rPr lang="hr-HR" sz="1200" b="0" dirty="0" smtClean="0">
                          <a:effectLst/>
                        </a:rPr>
                        <a:t>17. do 22.6.2026.</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extLst>
                  <a:ext uri="{0D108BD9-81ED-4DB2-BD59-A6C34878D82A}">
                    <a16:rowId xmlns:a16="http://schemas.microsoft.com/office/drawing/2014/main" val="2429217466"/>
                  </a:ext>
                </a:extLst>
              </a:tr>
              <a:tr h="219842">
                <a:tc>
                  <a:txBody>
                    <a:bodyPr/>
                    <a:lstStyle/>
                    <a:p>
                      <a:pPr>
                        <a:lnSpc>
                          <a:spcPct val="107000"/>
                        </a:lnSpc>
                      </a:pPr>
                      <a:r>
                        <a:rPr lang="hr-HR" sz="1200" b="1">
                          <a:effectLst/>
                        </a:rPr>
                        <a:t>Objava konačnih ljestvica poretka </a:t>
                      </a:r>
                      <a:endParaRPr lang="hr-HR" sz="12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tc>
                  <a:txBody>
                    <a:bodyPr/>
                    <a:lstStyle/>
                    <a:p>
                      <a:pPr>
                        <a:lnSpc>
                          <a:spcPct val="107000"/>
                        </a:lnSpc>
                      </a:pPr>
                      <a:r>
                        <a:rPr lang="hr-HR" sz="1200" b="1" dirty="0" smtClean="0">
                          <a:effectLst/>
                        </a:rPr>
                        <a:t>23.6.2026.</a:t>
                      </a:r>
                      <a:endParaRPr lang="hr-HR"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extLst>
                  <a:ext uri="{0D108BD9-81ED-4DB2-BD59-A6C34878D82A}">
                    <a16:rowId xmlns:a16="http://schemas.microsoft.com/office/drawing/2014/main" val="2659144506"/>
                  </a:ext>
                </a:extLst>
              </a:tr>
              <a:tr h="620523">
                <a:tc>
                  <a:txBody>
                    <a:bodyPr/>
                    <a:lstStyle/>
                    <a:p>
                      <a:pPr>
                        <a:lnSpc>
                          <a:spcPct val="107000"/>
                        </a:lnSpc>
                      </a:pPr>
                      <a:r>
                        <a:rPr lang="hr-HR" sz="1200" b="0" dirty="0">
                          <a:effectLst/>
                        </a:rPr>
                        <a:t>Smanjenje upisnih kvota razrednih odjela pojedinih obrazovnih programa sukladno Državnom pedagoškom standardu  zbog upisanih učenika s teškoćama u razvoju </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tc>
                  <a:txBody>
                    <a:bodyPr/>
                    <a:lstStyle/>
                    <a:p>
                      <a:pPr>
                        <a:lnSpc>
                          <a:spcPct val="107000"/>
                        </a:lnSpc>
                      </a:pPr>
                      <a:r>
                        <a:rPr lang="hr-HR" sz="1200" b="0" dirty="0">
                          <a:effectLst/>
                        </a:rPr>
                        <a:t>24. 6. </a:t>
                      </a:r>
                      <a:r>
                        <a:rPr lang="hr-HR" sz="1200" b="0" dirty="0" smtClean="0">
                          <a:effectLst/>
                        </a:rPr>
                        <a:t>2026.</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extLst>
                  <a:ext uri="{0D108BD9-81ED-4DB2-BD59-A6C34878D82A}">
                    <a16:rowId xmlns:a16="http://schemas.microsoft.com/office/drawing/2014/main" val="3258884034"/>
                  </a:ext>
                </a:extLst>
              </a:tr>
              <a:tr h="1422436">
                <a:tc>
                  <a:txBody>
                    <a:bodyPr/>
                    <a:lstStyle/>
                    <a:p>
                      <a:pPr>
                        <a:lnSpc>
                          <a:spcPct val="107000"/>
                        </a:lnSpc>
                      </a:pPr>
                      <a:r>
                        <a:rPr lang="hr-HR" sz="1200" b="0" dirty="0">
                          <a:effectLst/>
                        </a:rPr>
                        <a:t>Dostava dokumenata koji su uvjet za upis u određeni program obrazovanja srednje škole: </a:t>
                      </a:r>
                    </a:p>
                    <a:p>
                      <a:pPr>
                        <a:lnSpc>
                          <a:spcPct val="107000"/>
                        </a:lnSpc>
                      </a:pPr>
                      <a:r>
                        <a:rPr lang="hr-HR" sz="1200" b="0" dirty="0">
                          <a:effectLst/>
                        </a:rPr>
                        <a:t>a) Upisnica ( </a:t>
                      </a:r>
                      <a:r>
                        <a:rPr lang="hr-HR" sz="1200" b="0" u="sng" dirty="0">
                          <a:effectLst/>
                        </a:rPr>
                        <a:t>obvezno za sve učenike</a:t>
                      </a:r>
                      <a:r>
                        <a:rPr lang="hr-HR" sz="1200" b="0" dirty="0">
                          <a:effectLst/>
                        </a:rPr>
                        <a:t> ) – dostavlja se elektronski putem  </a:t>
                      </a:r>
                      <a:r>
                        <a:rPr lang="hr-HR" sz="1200" b="0" u="sng" dirty="0">
                          <a:effectLst/>
                          <a:hlinkClick r:id="rId2"/>
                        </a:rPr>
                        <a:t>srednje.e-upisi.hr </a:t>
                      </a:r>
                      <a:r>
                        <a:rPr lang="hr-HR" sz="1200" b="0" dirty="0">
                          <a:effectLst/>
                        </a:rPr>
                        <a:t>ili dolaskom u školu na propisani datum </a:t>
                      </a:r>
                    </a:p>
                    <a:p>
                      <a:pPr>
                        <a:lnSpc>
                          <a:spcPct val="107000"/>
                        </a:lnSpc>
                      </a:pPr>
                      <a:r>
                        <a:rPr lang="hr-HR" sz="1200" b="0" dirty="0">
                          <a:effectLst/>
                        </a:rPr>
                        <a:t>Točan datum zaprimanja dokumenata dolaskom u školu objavljuje se na mrežnim stranicama i oglasnim pločama škola. </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tc>
                  <a:txBody>
                    <a:bodyPr/>
                    <a:lstStyle/>
                    <a:p>
                      <a:pPr>
                        <a:lnSpc>
                          <a:spcPct val="107000"/>
                        </a:lnSpc>
                      </a:pPr>
                      <a:r>
                        <a:rPr lang="hr-HR" sz="1200" b="0" dirty="0">
                          <a:effectLst/>
                        </a:rPr>
                        <a:t>7. 7. do 9. 7. </a:t>
                      </a:r>
                      <a:r>
                        <a:rPr lang="hr-HR" sz="1200" b="0" dirty="0" smtClean="0">
                          <a:effectLst/>
                        </a:rPr>
                        <a:t>2026.</a:t>
                      </a:r>
                      <a:endParaRPr lang="hr-HR"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090" marR="7090" marT="7090" marB="7090" anchor="ctr"/>
                </a:tc>
                <a:extLst>
                  <a:ext uri="{0D108BD9-81ED-4DB2-BD59-A6C34878D82A}">
                    <a16:rowId xmlns:a16="http://schemas.microsoft.com/office/drawing/2014/main" val="102916577"/>
                  </a:ext>
                </a:extLst>
              </a:tr>
            </a:tbl>
          </a:graphicData>
        </a:graphic>
      </p:graphicFrame>
      <p:sp>
        <p:nvSpPr>
          <p:cNvPr id="6" name="TekstniOkvir 5"/>
          <p:cNvSpPr txBox="1"/>
          <p:nvPr/>
        </p:nvSpPr>
        <p:spPr>
          <a:xfrm>
            <a:off x="2843808" y="260648"/>
            <a:ext cx="3672408" cy="369332"/>
          </a:xfrm>
          <a:prstGeom prst="rect">
            <a:avLst/>
          </a:prstGeom>
          <a:noFill/>
        </p:spPr>
        <p:txBody>
          <a:bodyPr wrap="square" rtlCol="0">
            <a:spAutoFit/>
          </a:bodyPr>
          <a:lstStyle/>
          <a:p>
            <a:r>
              <a:rPr lang="hr-HR" dirty="0" smtClean="0"/>
              <a:t>Upis učenika s teškoćama u razvoju</a:t>
            </a:r>
            <a:endParaRPr lang="hr-HR" dirty="0"/>
          </a:p>
        </p:txBody>
      </p:sp>
    </p:spTree>
    <p:extLst>
      <p:ext uri="{BB962C8B-B14F-4D97-AF65-F5344CB8AC3E}">
        <p14:creationId xmlns:p14="http://schemas.microsoft.com/office/powerpoint/2010/main" val="1161488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lstStyle/>
          <a:p>
            <a:r>
              <a:rPr lang="hr-HR" b="1" u="sng" dirty="0" smtClean="0"/>
              <a:t>Elementi vrednovanja kandidata:</a:t>
            </a:r>
          </a:p>
          <a:p>
            <a:pPr marL="0" indent="0">
              <a:buNone/>
            </a:pPr>
            <a:r>
              <a:rPr lang="hr-HR" b="1" dirty="0" smtClean="0">
                <a:solidFill>
                  <a:schemeClr val="tx2">
                    <a:lumMod val="75000"/>
                  </a:schemeClr>
                </a:solidFill>
              </a:rPr>
              <a:t>1. Zajednički element vrednovanja</a:t>
            </a:r>
          </a:p>
          <a:p>
            <a:pPr marL="0" indent="0">
              <a:buNone/>
            </a:pPr>
            <a:r>
              <a:rPr lang="hr-HR" b="1" dirty="0">
                <a:solidFill>
                  <a:schemeClr val="tx2">
                    <a:lumMod val="75000"/>
                  </a:schemeClr>
                </a:solidFill>
              </a:rPr>
              <a:t>2. Dodatni element </a:t>
            </a:r>
            <a:r>
              <a:rPr lang="hr-HR" b="1" dirty="0" smtClean="0">
                <a:solidFill>
                  <a:schemeClr val="tx2">
                    <a:lumMod val="75000"/>
                  </a:schemeClr>
                </a:solidFill>
              </a:rPr>
              <a:t>vrednovanja</a:t>
            </a:r>
          </a:p>
          <a:p>
            <a:pPr marL="0" indent="0">
              <a:buNone/>
            </a:pPr>
            <a:r>
              <a:rPr lang="hr-HR" b="1" dirty="0">
                <a:solidFill>
                  <a:schemeClr val="tx2">
                    <a:lumMod val="75000"/>
                  </a:schemeClr>
                </a:solidFill>
              </a:rPr>
              <a:t>3. Poseban element vrednovanja</a:t>
            </a:r>
          </a:p>
          <a:p>
            <a:pPr marL="0" indent="0">
              <a:buNone/>
            </a:pPr>
            <a:endParaRPr lang="hr-HR" b="1" dirty="0">
              <a:solidFill>
                <a:schemeClr val="tx2">
                  <a:lumMod val="75000"/>
                </a:schemeClr>
              </a:solidFill>
            </a:endParaRPr>
          </a:p>
          <a:p>
            <a:pPr marL="0" indent="0">
              <a:buNone/>
            </a:pPr>
            <a:endParaRPr lang="hr-HR" dirty="0"/>
          </a:p>
        </p:txBody>
      </p:sp>
      <p:sp>
        <p:nvSpPr>
          <p:cNvPr id="5" name="TextBox 11"/>
          <p:cNvSpPr txBox="1"/>
          <p:nvPr/>
        </p:nvSpPr>
        <p:spPr>
          <a:xfrm>
            <a:off x="5220072" y="6165304"/>
            <a:ext cx="3744416" cy="430887"/>
          </a:xfrm>
          <a:prstGeom prst="rect">
            <a:avLst/>
          </a:prstGeom>
          <a:noFill/>
        </p:spPr>
        <p:txBody>
          <a:bodyPr wrap="square" rtlCol="0">
            <a:spAutoFit/>
          </a:bodyPr>
          <a:lstStyle/>
          <a:p>
            <a:r>
              <a:rPr lang="hr-HR" sz="1100" dirty="0" smtClean="0">
                <a:solidFill>
                  <a:schemeClr val="accent1">
                    <a:lumMod val="75000"/>
                  </a:schemeClr>
                </a:solidFill>
              </a:rPr>
              <a:t>Pravilnik o elementima i kriterijima za izbor kandidata za upis</a:t>
            </a:r>
          </a:p>
          <a:p>
            <a:r>
              <a:rPr lang="hr-HR" sz="1100" dirty="0" smtClean="0">
                <a:solidFill>
                  <a:schemeClr val="accent1">
                    <a:lumMod val="75000"/>
                  </a:schemeClr>
                </a:solidFill>
              </a:rPr>
              <a:t> u 1.razred srednje škole</a:t>
            </a:r>
            <a:endParaRPr lang="hr-HR" sz="1100" dirty="0">
              <a:solidFill>
                <a:schemeClr val="accent1">
                  <a:lumMod val="75000"/>
                </a:schemeClr>
              </a:solidFill>
            </a:endParaRPr>
          </a:p>
        </p:txBody>
      </p:sp>
      <p:pic>
        <p:nvPicPr>
          <p:cNvPr id="2" name="Slik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63530" y="4005064"/>
            <a:ext cx="2857500" cy="2000250"/>
          </a:xfrm>
          <a:prstGeom prst="rect">
            <a:avLst/>
          </a:prstGeom>
        </p:spPr>
      </p:pic>
    </p:spTree>
    <p:extLst>
      <p:ext uri="{BB962C8B-B14F-4D97-AF65-F5344CB8AC3E}">
        <p14:creationId xmlns:p14="http://schemas.microsoft.com/office/powerpoint/2010/main" val="30984651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24020" y="292290"/>
            <a:ext cx="8229600" cy="1143000"/>
          </a:xfrm>
        </p:spPr>
        <p:txBody>
          <a:bodyPr/>
          <a:lstStyle/>
          <a:p>
            <a:r>
              <a:rPr lang="hr-HR" dirty="0" smtClean="0"/>
              <a:t>Važni dokumenti i stranice</a:t>
            </a:r>
            <a:endParaRPr lang="hr-HR" dirty="0"/>
          </a:p>
        </p:txBody>
      </p:sp>
      <p:sp>
        <p:nvSpPr>
          <p:cNvPr id="3" name="Rezervirano mjesto sadržaja 2"/>
          <p:cNvSpPr>
            <a:spLocks noGrp="1"/>
          </p:cNvSpPr>
          <p:nvPr>
            <p:ph idx="1"/>
          </p:nvPr>
        </p:nvSpPr>
        <p:spPr>
          <a:xfrm>
            <a:off x="424020" y="1435290"/>
            <a:ext cx="8229600" cy="4525963"/>
          </a:xfrm>
        </p:spPr>
        <p:txBody>
          <a:bodyPr>
            <a:normAutofit fontScale="55000" lnSpcReduction="20000"/>
          </a:bodyPr>
          <a:lstStyle/>
          <a:p>
            <a:r>
              <a:rPr lang="hr-HR" dirty="0">
                <a:hlinkClick r:id="rId2"/>
              </a:rPr>
              <a:t>https://srednje.e-upisi.hr</a:t>
            </a:r>
            <a:r>
              <a:rPr lang="hr-HR" dirty="0" smtClean="0">
                <a:hlinkClick r:id="rId2"/>
              </a:rPr>
              <a:t>/#/</a:t>
            </a:r>
            <a:endParaRPr lang="hr-HR" dirty="0" smtClean="0"/>
          </a:p>
          <a:p>
            <a:pPr marL="0" indent="0">
              <a:buNone/>
            </a:pPr>
            <a:endParaRPr lang="hr-HR" dirty="0" smtClean="0"/>
          </a:p>
          <a:p>
            <a:endParaRPr lang="hr-HR" dirty="0" smtClean="0"/>
          </a:p>
          <a:p>
            <a:endParaRPr lang="hr-HR" dirty="0" smtClean="0">
              <a:hlinkClick r:id="rId3"/>
            </a:endParaRPr>
          </a:p>
          <a:p>
            <a:pPr marL="0" indent="0">
              <a:buNone/>
            </a:pPr>
            <a:r>
              <a:rPr lang="hr-HR" dirty="0">
                <a:hlinkClick r:id="rId3"/>
              </a:rPr>
              <a:t>https://www.zakon.hr/c/podzakonski-propis/27327/pravilnik-o-elementima-i-kriterijima-za-izbor-kandidata-za-upis-u-i.-razred-srednje-skole-%</a:t>
            </a:r>
            <a:r>
              <a:rPr lang="hr-HR" dirty="0" smtClean="0">
                <a:hlinkClick r:id="rId3"/>
              </a:rPr>
              <a:t>E2%80%93-procisceni-tekst</a:t>
            </a:r>
            <a:r>
              <a:rPr lang="hr-HR" dirty="0" smtClean="0"/>
              <a:t> </a:t>
            </a:r>
            <a:endParaRPr lang="hr-HR" dirty="0"/>
          </a:p>
          <a:p>
            <a:pPr marL="0" indent="0">
              <a:buNone/>
            </a:pPr>
            <a:endParaRPr lang="hr-HR" dirty="0"/>
          </a:p>
          <a:p>
            <a:pPr marL="0" indent="0">
              <a:buNone/>
            </a:pPr>
            <a:endParaRPr lang="hr-HR" dirty="0" smtClean="0">
              <a:hlinkClick r:id="rId4"/>
            </a:endParaRPr>
          </a:p>
          <a:p>
            <a:pPr marL="0" indent="0">
              <a:buNone/>
            </a:pPr>
            <a:endParaRPr lang="hr-HR" dirty="0">
              <a:hlinkClick r:id="rId4"/>
            </a:endParaRPr>
          </a:p>
          <a:p>
            <a:pPr marL="0" indent="0">
              <a:buNone/>
            </a:pPr>
            <a:r>
              <a:rPr lang="hr-HR" dirty="0" err="1" smtClean="0">
                <a:hlinkClick r:id="rId4"/>
              </a:rPr>
              <a:t>chrome</a:t>
            </a:r>
            <a:r>
              <a:rPr lang="hr-HR" dirty="0" smtClean="0">
                <a:hlinkClick r:id="rId4"/>
              </a:rPr>
              <a:t>-</a:t>
            </a:r>
          </a:p>
          <a:p>
            <a:pPr marL="0" indent="0">
              <a:buNone/>
            </a:pPr>
            <a:r>
              <a:rPr lang="hr-HR" dirty="0" smtClean="0">
                <a:hlinkClick r:id="rId4"/>
              </a:rPr>
              <a:t>extension://efaidnbmnnnibpcajpcglclefindmkaj/https://srednjeadmin.e-upisi.hr/files/Odluka%20o%20upisu%20u%C4%8Denika%20u%20I.%20razred%20srednje%20%C5%A1kole.pdf</a:t>
            </a:r>
          </a:p>
          <a:p>
            <a:pPr marL="0" indent="0">
              <a:buNone/>
            </a:pPr>
            <a:endParaRPr lang="hr-HR" dirty="0" smtClean="0"/>
          </a:p>
          <a:p>
            <a:pPr marL="0" indent="0">
              <a:buNone/>
            </a:pPr>
            <a:r>
              <a:rPr lang="hr-HR" dirty="0" smtClean="0"/>
              <a:t>Linkovi na ostale važne dokumente: </a:t>
            </a:r>
          </a:p>
          <a:p>
            <a:pPr marL="0" indent="0">
              <a:buNone/>
            </a:pPr>
            <a:r>
              <a:rPr lang="hr-HR" dirty="0">
                <a:hlinkClick r:id="rId5"/>
              </a:rPr>
              <a:t>https://srednje.e-upisi.hr/#/</a:t>
            </a:r>
            <a:r>
              <a:rPr lang="hr-HR" dirty="0" smtClean="0">
                <a:hlinkClick r:id="rId5"/>
              </a:rPr>
              <a:t>Faq</a:t>
            </a:r>
            <a:endParaRPr lang="hr-HR" dirty="0" smtClean="0"/>
          </a:p>
          <a:p>
            <a:pPr marL="0" indent="0">
              <a:buNone/>
            </a:pPr>
            <a:endParaRPr lang="hr-HR" dirty="0" smtClean="0"/>
          </a:p>
          <a:p>
            <a:endParaRPr lang="hr-HR" dirty="0" smtClean="0"/>
          </a:p>
          <a:p>
            <a:endParaRPr lang="hr-HR" dirty="0"/>
          </a:p>
          <a:p>
            <a:endParaRPr lang="hr-HR" dirty="0" smtClean="0"/>
          </a:p>
          <a:p>
            <a:pPr marL="0" indent="0">
              <a:buNone/>
            </a:pPr>
            <a:endParaRPr lang="hr-HR" dirty="0"/>
          </a:p>
        </p:txBody>
      </p:sp>
      <p:sp>
        <p:nvSpPr>
          <p:cNvPr id="6" name="TekstniOkvir 5"/>
          <p:cNvSpPr txBox="1"/>
          <p:nvPr/>
        </p:nvSpPr>
        <p:spPr>
          <a:xfrm>
            <a:off x="459694" y="1891917"/>
            <a:ext cx="6552728" cy="646331"/>
          </a:xfrm>
          <a:prstGeom prst="rect">
            <a:avLst/>
          </a:prstGeom>
          <a:noFill/>
        </p:spPr>
        <p:txBody>
          <a:bodyPr wrap="square" rtlCol="0">
            <a:spAutoFit/>
          </a:bodyPr>
          <a:lstStyle/>
          <a:p>
            <a:r>
              <a:rPr lang="hr-HR" dirty="0" smtClean="0"/>
              <a:t>Pravilnik o elementima i kriterijima za izbor kandidata za upis u 1.razred srednje škole, pročišćeni tekst </a:t>
            </a:r>
            <a:endParaRPr lang="hr-HR" dirty="0"/>
          </a:p>
        </p:txBody>
      </p:sp>
      <p:sp>
        <p:nvSpPr>
          <p:cNvPr id="8" name="TekstniOkvir 7"/>
          <p:cNvSpPr txBox="1"/>
          <p:nvPr/>
        </p:nvSpPr>
        <p:spPr>
          <a:xfrm>
            <a:off x="424020" y="3698271"/>
            <a:ext cx="7632848" cy="369332"/>
          </a:xfrm>
          <a:prstGeom prst="rect">
            <a:avLst/>
          </a:prstGeom>
          <a:noFill/>
        </p:spPr>
        <p:txBody>
          <a:bodyPr wrap="square" rtlCol="0">
            <a:spAutoFit/>
          </a:bodyPr>
          <a:lstStyle/>
          <a:p>
            <a:r>
              <a:rPr lang="hr-HR" dirty="0" smtClean="0"/>
              <a:t>Odluka o upisu učenika u 1. razred srednje škole u školskoj godini 2025./2026.</a:t>
            </a:r>
            <a:endParaRPr lang="hr-HR" dirty="0"/>
          </a:p>
        </p:txBody>
      </p:sp>
    </p:spTree>
    <p:extLst>
      <p:ext uri="{BB962C8B-B14F-4D97-AF65-F5344CB8AC3E}">
        <p14:creationId xmlns:p14="http://schemas.microsoft.com/office/powerpoint/2010/main" val="2699490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lstStyle/>
          <a:p>
            <a:pPr marL="0" indent="0">
              <a:buNone/>
            </a:pPr>
            <a:r>
              <a:rPr lang="hr-HR" dirty="0" smtClean="0"/>
              <a:t>Za dodatna pitanja, podršku i pomoć: </a:t>
            </a:r>
          </a:p>
          <a:p>
            <a:pPr marL="0" indent="0">
              <a:buNone/>
            </a:pPr>
            <a:endParaRPr lang="hr-HR" dirty="0"/>
          </a:p>
          <a:p>
            <a:pPr>
              <a:buFontTx/>
              <a:buChar char="-"/>
            </a:pPr>
            <a:r>
              <a:rPr lang="hr-HR" dirty="0" smtClean="0"/>
              <a:t>Razrednice</a:t>
            </a:r>
          </a:p>
          <a:p>
            <a:pPr>
              <a:buFontTx/>
              <a:buChar char="-"/>
            </a:pPr>
            <a:r>
              <a:rPr lang="hr-HR" dirty="0" smtClean="0"/>
              <a:t>Pedagoginja (</a:t>
            </a:r>
            <a:r>
              <a:rPr lang="hr-HR" dirty="0" smtClean="0">
                <a:hlinkClick r:id="rId2"/>
              </a:rPr>
              <a:t>martina.brlecic@skole.hr</a:t>
            </a:r>
            <a:r>
              <a:rPr lang="hr-HR" dirty="0" smtClean="0"/>
              <a:t>; </a:t>
            </a:r>
          </a:p>
          <a:p>
            <a:pPr marL="0" indent="0">
              <a:buNone/>
            </a:pPr>
            <a:r>
              <a:rPr lang="hr-HR" dirty="0" smtClean="0"/>
              <a:t>			099 2455 804)</a:t>
            </a:r>
          </a:p>
          <a:p>
            <a:pPr>
              <a:buFontTx/>
              <a:buChar char="-"/>
            </a:pPr>
            <a:r>
              <a:rPr lang="hr-HR" dirty="0" smtClean="0"/>
              <a:t>Psihologinja (</a:t>
            </a:r>
            <a:r>
              <a:rPr lang="hr-HR" dirty="0" smtClean="0">
                <a:hlinkClick r:id="rId3"/>
              </a:rPr>
              <a:t>masa.brozovic@gmail.com</a:t>
            </a:r>
            <a:r>
              <a:rPr lang="hr-HR" dirty="0" smtClean="0"/>
              <a:t> ; </a:t>
            </a:r>
          </a:p>
          <a:p>
            <a:pPr marL="0" indent="0">
              <a:buNone/>
            </a:pPr>
            <a:r>
              <a:rPr lang="hr-HR" dirty="0"/>
              <a:t>	</a:t>
            </a:r>
            <a:r>
              <a:rPr lang="hr-HR" dirty="0" smtClean="0"/>
              <a:t>	          099 2455 806)</a:t>
            </a:r>
            <a:endParaRPr lang="hr-HR" dirty="0"/>
          </a:p>
        </p:txBody>
      </p:sp>
    </p:spTree>
    <p:extLst>
      <p:ext uri="{BB962C8B-B14F-4D97-AF65-F5344CB8AC3E}">
        <p14:creationId xmlns:p14="http://schemas.microsoft.com/office/powerpoint/2010/main" val="1305977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476672"/>
            <a:ext cx="8229600" cy="5649491"/>
          </a:xfrm>
        </p:spPr>
        <p:txBody>
          <a:bodyPr/>
          <a:lstStyle/>
          <a:p>
            <a:pPr marL="0" indent="0">
              <a:buNone/>
            </a:pPr>
            <a:r>
              <a:rPr lang="hr-HR" b="1" dirty="0" smtClean="0">
                <a:solidFill>
                  <a:schemeClr val="tx2">
                    <a:lumMod val="75000"/>
                  </a:schemeClr>
                </a:solidFill>
              </a:rPr>
              <a:t>1. Zajednički element vrednovanja</a:t>
            </a:r>
          </a:p>
        </p:txBody>
      </p:sp>
      <p:sp>
        <p:nvSpPr>
          <p:cNvPr id="5" name="Pravokutnik 4"/>
          <p:cNvSpPr/>
          <p:nvPr/>
        </p:nvSpPr>
        <p:spPr>
          <a:xfrm>
            <a:off x="4788024" y="1700808"/>
            <a:ext cx="3240360" cy="1754326"/>
          </a:xfrm>
          <a:prstGeom prst="rect">
            <a:avLst/>
          </a:prstGeom>
        </p:spPr>
        <p:txBody>
          <a:bodyPr wrap="square">
            <a:spAutoFit/>
          </a:bodyPr>
          <a:lstStyle/>
          <a:p>
            <a:r>
              <a:rPr lang="hr-HR" dirty="0" smtClean="0"/>
              <a:t>zaključne ocjene u posljednja dva razreda osnovnog obrazovanja iz nastavnih predmeta: hrvatski jezik, matematika i prvi strani jezik. (</a:t>
            </a:r>
            <a:r>
              <a:rPr lang="hr-HR" dirty="0" err="1" smtClean="0"/>
              <a:t>max</a:t>
            </a:r>
            <a:r>
              <a:rPr lang="hr-HR" dirty="0" smtClean="0"/>
              <a:t> 50 bodova)  </a:t>
            </a:r>
            <a:endParaRPr lang="hr-HR" dirty="0"/>
          </a:p>
        </p:txBody>
      </p:sp>
      <p:sp>
        <p:nvSpPr>
          <p:cNvPr id="6" name="Pravokutnik 5"/>
          <p:cNvSpPr/>
          <p:nvPr/>
        </p:nvSpPr>
        <p:spPr>
          <a:xfrm>
            <a:off x="4033027" y="3701695"/>
            <a:ext cx="4698268" cy="3139321"/>
          </a:xfrm>
          <a:prstGeom prst="rect">
            <a:avLst/>
          </a:prstGeom>
        </p:spPr>
        <p:txBody>
          <a:bodyPr wrap="square">
            <a:spAutoFit/>
          </a:bodyPr>
          <a:lstStyle/>
          <a:p>
            <a:r>
              <a:rPr lang="hr-HR" dirty="0" smtClean="0"/>
              <a:t>zaključne ocjene u posljednja dva razreda osnovnog obrazovanja iz nastavnih predmeta: hrvatski jezik, matematika i prvi strani jezik te triju nastavnih predmeta važnih za nastavak obrazovanja u pojedinim programima obrazovanja od kojih su dva propisana Popisom predmeta posebno važnih za upis koji je sastavni dio ovog Pravilnika, a jedan samostalno određuje srednja škola od obveznih nastavnih predmeta koji se uče u osnovnoj školi. (</a:t>
            </a:r>
            <a:r>
              <a:rPr lang="hr-HR" dirty="0" err="1" smtClean="0"/>
              <a:t>max</a:t>
            </a:r>
            <a:r>
              <a:rPr lang="hr-HR" dirty="0" smtClean="0"/>
              <a:t> 80 bodova) </a:t>
            </a:r>
            <a:endParaRPr lang="hr-HR" dirty="0"/>
          </a:p>
        </p:txBody>
      </p:sp>
      <p:sp>
        <p:nvSpPr>
          <p:cNvPr id="7" name="TextBox 7"/>
          <p:cNvSpPr txBox="1"/>
          <p:nvPr/>
        </p:nvSpPr>
        <p:spPr>
          <a:xfrm>
            <a:off x="107504" y="2416138"/>
            <a:ext cx="2472744" cy="369332"/>
          </a:xfrm>
          <a:prstGeom prst="rect">
            <a:avLst/>
          </a:prstGeom>
          <a:noFill/>
        </p:spPr>
        <p:txBody>
          <a:bodyPr wrap="square" rtlCol="0">
            <a:spAutoFit/>
          </a:bodyPr>
          <a:lstStyle/>
          <a:p>
            <a:r>
              <a:rPr lang="hr-HR" b="1" dirty="0" smtClean="0">
                <a:solidFill>
                  <a:schemeClr val="tx2">
                    <a:lumMod val="75000"/>
                  </a:schemeClr>
                </a:solidFill>
              </a:rPr>
              <a:t>ZA SVE SREDNJE ŠKOLE</a:t>
            </a:r>
            <a:endParaRPr lang="hr-HR" b="1" dirty="0">
              <a:solidFill>
                <a:schemeClr val="tx2">
                  <a:lumMod val="75000"/>
                </a:schemeClr>
              </a:solidFill>
            </a:endParaRPr>
          </a:p>
        </p:txBody>
      </p:sp>
      <p:sp>
        <p:nvSpPr>
          <p:cNvPr id="8" name="TextBox 8"/>
          <p:cNvSpPr txBox="1"/>
          <p:nvPr/>
        </p:nvSpPr>
        <p:spPr>
          <a:xfrm>
            <a:off x="4491799" y="1331476"/>
            <a:ext cx="3528812" cy="369332"/>
          </a:xfrm>
          <a:prstGeom prst="rect">
            <a:avLst/>
          </a:prstGeom>
          <a:noFill/>
        </p:spPr>
        <p:txBody>
          <a:bodyPr wrap="square" rtlCol="0">
            <a:spAutoFit/>
          </a:bodyPr>
          <a:lstStyle/>
          <a:p>
            <a:r>
              <a:rPr lang="hr-HR" b="1" dirty="0" smtClean="0">
                <a:solidFill>
                  <a:schemeClr val="tx2">
                    <a:lumMod val="75000"/>
                  </a:schemeClr>
                </a:solidFill>
              </a:rPr>
              <a:t>TROGODIŠNJE STRUKOVNE ŠKOLE</a:t>
            </a:r>
            <a:endParaRPr lang="hr-HR" b="1" dirty="0">
              <a:solidFill>
                <a:schemeClr val="tx2">
                  <a:lumMod val="75000"/>
                </a:schemeClr>
              </a:solidFill>
            </a:endParaRPr>
          </a:p>
        </p:txBody>
      </p:sp>
      <p:sp>
        <p:nvSpPr>
          <p:cNvPr id="9" name="TextBox 9"/>
          <p:cNvSpPr txBox="1"/>
          <p:nvPr/>
        </p:nvSpPr>
        <p:spPr>
          <a:xfrm>
            <a:off x="3778094" y="3414991"/>
            <a:ext cx="5171942" cy="369332"/>
          </a:xfrm>
          <a:prstGeom prst="rect">
            <a:avLst/>
          </a:prstGeom>
          <a:noFill/>
        </p:spPr>
        <p:txBody>
          <a:bodyPr wrap="square" rtlCol="0">
            <a:spAutoFit/>
          </a:bodyPr>
          <a:lstStyle/>
          <a:p>
            <a:r>
              <a:rPr lang="hr-HR" b="1" dirty="0" smtClean="0">
                <a:solidFill>
                  <a:schemeClr val="tx2">
                    <a:lumMod val="75000"/>
                  </a:schemeClr>
                </a:solidFill>
              </a:rPr>
              <a:t>GIMNAZIJE I ČETVEROGODIŠNJE STRUKOVNE ŠKOLE</a:t>
            </a:r>
            <a:endParaRPr lang="hr-HR" b="1" dirty="0">
              <a:solidFill>
                <a:schemeClr val="tx2">
                  <a:lumMod val="75000"/>
                </a:schemeClr>
              </a:solidFill>
            </a:endParaRPr>
          </a:p>
        </p:txBody>
      </p:sp>
      <p:pic>
        <p:nvPicPr>
          <p:cNvPr id="11" name="Slika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0537" y="2046948"/>
            <a:ext cx="1219962" cy="1219962"/>
          </a:xfrm>
          <a:prstGeom prst="rect">
            <a:avLst/>
          </a:prstGeom>
        </p:spPr>
      </p:pic>
      <p:sp>
        <p:nvSpPr>
          <p:cNvPr id="12" name="TextBox 11"/>
          <p:cNvSpPr txBox="1"/>
          <p:nvPr/>
        </p:nvSpPr>
        <p:spPr>
          <a:xfrm>
            <a:off x="107504" y="6292483"/>
            <a:ext cx="3744416" cy="430887"/>
          </a:xfrm>
          <a:prstGeom prst="rect">
            <a:avLst/>
          </a:prstGeom>
          <a:noFill/>
        </p:spPr>
        <p:txBody>
          <a:bodyPr wrap="square" rtlCol="0">
            <a:spAutoFit/>
          </a:bodyPr>
          <a:lstStyle/>
          <a:p>
            <a:r>
              <a:rPr lang="hr-HR" sz="1100" dirty="0" smtClean="0">
                <a:solidFill>
                  <a:schemeClr val="accent1">
                    <a:lumMod val="75000"/>
                  </a:schemeClr>
                </a:solidFill>
              </a:rPr>
              <a:t>Pravilnik o elementima i kriterijima za izbor kandidata za upis</a:t>
            </a:r>
          </a:p>
          <a:p>
            <a:r>
              <a:rPr lang="hr-HR" sz="1100" dirty="0" smtClean="0">
                <a:solidFill>
                  <a:schemeClr val="accent1">
                    <a:lumMod val="75000"/>
                  </a:schemeClr>
                </a:solidFill>
              </a:rPr>
              <a:t> u 1.razred srednje škole</a:t>
            </a:r>
            <a:endParaRPr lang="hr-HR" sz="1100" dirty="0">
              <a:solidFill>
                <a:schemeClr val="accent1">
                  <a:lumMod val="75000"/>
                </a:schemeClr>
              </a:solidFill>
            </a:endParaRPr>
          </a:p>
        </p:txBody>
      </p:sp>
      <p:sp>
        <p:nvSpPr>
          <p:cNvPr id="2" name="TekstniOkvir 1"/>
          <p:cNvSpPr txBox="1"/>
          <p:nvPr/>
        </p:nvSpPr>
        <p:spPr>
          <a:xfrm>
            <a:off x="107504" y="2977137"/>
            <a:ext cx="2472744" cy="923330"/>
          </a:xfrm>
          <a:prstGeom prst="rect">
            <a:avLst/>
          </a:prstGeom>
          <a:noFill/>
        </p:spPr>
        <p:txBody>
          <a:bodyPr wrap="square" rtlCol="0">
            <a:spAutoFit/>
          </a:bodyPr>
          <a:lstStyle/>
          <a:p>
            <a:r>
              <a:rPr lang="hr-HR" dirty="0" smtClean="0"/>
              <a:t>Prosjeci uspjeha 5.-8. razreda (</a:t>
            </a:r>
            <a:r>
              <a:rPr lang="hr-HR" dirty="0" err="1" smtClean="0"/>
              <a:t>max</a:t>
            </a:r>
            <a:r>
              <a:rPr lang="hr-HR" dirty="0" smtClean="0"/>
              <a:t> 20 bodova) </a:t>
            </a:r>
            <a:endParaRPr lang="hr-HR" dirty="0"/>
          </a:p>
        </p:txBody>
      </p:sp>
    </p:spTree>
    <p:extLst>
      <p:ext uri="{BB962C8B-B14F-4D97-AF65-F5344CB8AC3E}">
        <p14:creationId xmlns:p14="http://schemas.microsoft.com/office/powerpoint/2010/main" val="33730140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836712"/>
            <a:ext cx="8229600" cy="5289451"/>
          </a:xfrm>
        </p:spPr>
        <p:txBody>
          <a:bodyPr>
            <a:normAutofit/>
          </a:bodyPr>
          <a:lstStyle/>
          <a:p>
            <a:pPr marL="0" indent="0">
              <a:buNone/>
            </a:pPr>
            <a:r>
              <a:rPr lang="hr-HR" b="1" dirty="0" smtClean="0">
                <a:solidFill>
                  <a:schemeClr val="tx2">
                    <a:lumMod val="75000"/>
                  </a:schemeClr>
                </a:solidFill>
              </a:rPr>
              <a:t>2. Dodatni element vrednovanja</a:t>
            </a:r>
          </a:p>
          <a:p>
            <a:pPr marL="0" indent="0">
              <a:buNone/>
            </a:pPr>
            <a:endParaRPr lang="hr-HR" b="1" dirty="0">
              <a:solidFill>
                <a:schemeClr val="tx2">
                  <a:lumMod val="75000"/>
                </a:schemeClr>
              </a:solidFill>
            </a:endParaRPr>
          </a:p>
          <a:p>
            <a:pPr marL="0" indent="0">
              <a:buNone/>
            </a:pPr>
            <a:r>
              <a:rPr lang="hr-HR" sz="2600" b="1" dirty="0" smtClean="0">
                <a:solidFill>
                  <a:schemeClr val="tx2">
                    <a:lumMod val="75000"/>
                  </a:schemeClr>
                </a:solidFill>
              </a:rPr>
              <a:t>Dodatni element vrednovanja čine sposobnosti, darovitosti i znanja kandidata. Sposobnosti, darovitosti i znanja kandidata dokazuju se i vrednuju: </a:t>
            </a:r>
          </a:p>
          <a:p>
            <a:pPr marL="0" indent="0">
              <a:buNone/>
            </a:pPr>
            <a:endParaRPr lang="hr-HR" sz="2600" b="1" dirty="0" smtClean="0">
              <a:solidFill>
                <a:schemeClr val="tx2">
                  <a:lumMod val="75000"/>
                </a:schemeClr>
              </a:solidFill>
            </a:endParaRPr>
          </a:p>
          <a:p>
            <a:r>
              <a:rPr lang="hr-HR" sz="2000" b="1" dirty="0" smtClean="0">
                <a:solidFill>
                  <a:schemeClr val="tx2">
                    <a:lumMod val="75000"/>
                  </a:schemeClr>
                </a:solidFill>
              </a:rPr>
              <a:t>Na osnovi provjere (ispitivanja) posebnih znanja, vještina, sposobnosti i darovitosti</a:t>
            </a:r>
          </a:p>
          <a:p>
            <a:r>
              <a:rPr lang="hr-HR" sz="2000" b="1" dirty="0" smtClean="0">
                <a:solidFill>
                  <a:schemeClr val="tx2">
                    <a:lumMod val="75000"/>
                  </a:schemeClr>
                </a:solidFill>
              </a:rPr>
              <a:t>Na osnovi rezultata postignutih na natjecanjima u znanju</a:t>
            </a:r>
          </a:p>
          <a:p>
            <a:r>
              <a:rPr lang="hr-HR" sz="2000" b="1" dirty="0" smtClean="0">
                <a:solidFill>
                  <a:schemeClr val="tx2">
                    <a:lumMod val="75000"/>
                  </a:schemeClr>
                </a:solidFill>
              </a:rPr>
              <a:t>Na osnovi rezultata postignutih na natjecanjima u organizaciji školskih sportskih društava </a:t>
            </a:r>
          </a:p>
          <a:p>
            <a:pPr marL="0" indent="0">
              <a:buNone/>
            </a:pPr>
            <a:endParaRPr lang="hr-HR" dirty="0"/>
          </a:p>
        </p:txBody>
      </p:sp>
      <p:sp>
        <p:nvSpPr>
          <p:cNvPr id="6" name="TextBox 5"/>
          <p:cNvSpPr txBox="1"/>
          <p:nvPr/>
        </p:nvSpPr>
        <p:spPr>
          <a:xfrm>
            <a:off x="5460642" y="6046631"/>
            <a:ext cx="3683358" cy="373488"/>
          </a:xfrm>
          <a:prstGeom prst="rect">
            <a:avLst/>
          </a:prstGeom>
          <a:noFill/>
        </p:spPr>
        <p:txBody>
          <a:bodyPr wrap="square" rtlCol="0">
            <a:spAutoFit/>
          </a:bodyPr>
          <a:lstStyle/>
          <a:p>
            <a:r>
              <a:rPr lang="hr-HR" dirty="0" smtClean="0">
                <a:solidFill>
                  <a:schemeClr val="accent1">
                    <a:lumMod val="75000"/>
                  </a:schemeClr>
                </a:solidFill>
              </a:rPr>
              <a:t>Publikacija: Idemo u srednju! </a:t>
            </a:r>
            <a:endParaRPr lang="hr-HR" dirty="0">
              <a:solidFill>
                <a:schemeClr val="accent1">
                  <a:lumMod val="75000"/>
                </a:schemeClr>
              </a:solidFill>
            </a:endParaRPr>
          </a:p>
        </p:txBody>
      </p:sp>
    </p:spTree>
    <p:extLst>
      <p:ext uri="{BB962C8B-B14F-4D97-AF65-F5344CB8AC3E}">
        <p14:creationId xmlns:p14="http://schemas.microsoft.com/office/powerpoint/2010/main" val="956901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normAutofit fontScale="70000" lnSpcReduction="20000"/>
          </a:bodyPr>
          <a:lstStyle/>
          <a:p>
            <a:r>
              <a:rPr lang="hr-HR" sz="2600" b="1" dirty="0" smtClean="0">
                <a:solidFill>
                  <a:schemeClr val="tx2">
                    <a:lumMod val="75000"/>
                  </a:schemeClr>
                </a:solidFill>
              </a:rPr>
              <a:t>Provjera posebnih znanja kandidata</a:t>
            </a:r>
          </a:p>
          <a:p>
            <a:pPr marL="0" indent="0">
              <a:buNone/>
            </a:pPr>
            <a:r>
              <a:rPr lang="hr-HR" sz="2600" dirty="0" smtClean="0">
                <a:solidFill>
                  <a:schemeClr val="tx2">
                    <a:lumMod val="75000"/>
                  </a:schemeClr>
                </a:solidFill>
              </a:rPr>
              <a:t>Srednje škole mogu, u opravdanim slučajevima, provoditi provjere posebnih znanja iz nastavnih predmeta posebno važnih za upis kandidata u pojedini program obrazovanja. </a:t>
            </a:r>
          </a:p>
          <a:p>
            <a:pPr marL="0" indent="0">
              <a:buNone/>
            </a:pPr>
            <a:endParaRPr lang="hr-HR" sz="2600" dirty="0" smtClean="0">
              <a:solidFill>
                <a:schemeClr val="tx2">
                  <a:lumMod val="75000"/>
                </a:schemeClr>
              </a:solidFill>
            </a:endParaRPr>
          </a:p>
          <a:p>
            <a:r>
              <a:rPr lang="hr-HR" sz="2600" dirty="0" smtClean="0">
                <a:solidFill>
                  <a:schemeClr val="tx2">
                    <a:lumMod val="75000"/>
                  </a:schemeClr>
                </a:solidFill>
                <a:latin typeface="Calibri" pitchFamily="34" charset="0"/>
                <a:cs typeface="Calibri" pitchFamily="34" charset="0"/>
              </a:rPr>
              <a:t>Pravo na </a:t>
            </a:r>
            <a:r>
              <a:rPr lang="hr-HR" sz="2600" b="1" dirty="0" smtClean="0">
                <a:solidFill>
                  <a:schemeClr val="tx2">
                    <a:lumMod val="75000"/>
                  </a:schemeClr>
                </a:solidFill>
                <a:latin typeface="Calibri" pitchFamily="34" charset="0"/>
                <a:cs typeface="Calibri" pitchFamily="34" charset="0"/>
              </a:rPr>
              <a:t>izravan upis ili dodatne bodove</a:t>
            </a:r>
            <a:r>
              <a:rPr lang="hr-HR" sz="2600" dirty="0" smtClean="0">
                <a:solidFill>
                  <a:schemeClr val="tx2">
                    <a:lumMod val="75000"/>
                  </a:schemeClr>
                </a:solidFill>
                <a:latin typeface="Calibri" pitchFamily="34" charset="0"/>
                <a:cs typeface="Calibri" pitchFamily="34" charset="0"/>
              </a:rPr>
              <a:t> ostvaruju kandidati na osnovi rezultata koje su postigli na: </a:t>
            </a:r>
          </a:p>
          <a:p>
            <a:pPr marL="0" indent="0">
              <a:buNone/>
            </a:pPr>
            <a:endParaRPr lang="hr-HR" sz="2600" dirty="0" smtClean="0">
              <a:solidFill>
                <a:schemeClr val="tx2">
                  <a:lumMod val="75000"/>
                </a:schemeClr>
              </a:solidFill>
              <a:latin typeface="Calibri" pitchFamily="34" charset="0"/>
              <a:cs typeface="Calibri" pitchFamily="34" charset="0"/>
            </a:endParaRPr>
          </a:p>
          <a:p>
            <a:pPr marL="0" indent="0">
              <a:buNone/>
            </a:pPr>
            <a:r>
              <a:rPr lang="hr-HR" dirty="0" smtClean="0"/>
              <a:t> </a:t>
            </a:r>
            <a:r>
              <a:rPr lang="hr-HR" dirty="0"/>
              <a:t>• natjecanjima u znanju iz nastavnih predmeta: Hrvatskoga jezika, Matematike, prvoga stranog jezika;</a:t>
            </a:r>
          </a:p>
          <a:p>
            <a:pPr marL="0" indent="0">
              <a:buNone/>
            </a:pPr>
            <a:r>
              <a:rPr lang="hr-HR" dirty="0"/>
              <a:t>• natjecanjima u znanju iz dvaju nastavnih predmeta posebno značajnih za upis u skladu s Popisom predmeta posebno važnih za upis;</a:t>
            </a:r>
          </a:p>
          <a:p>
            <a:pPr marL="0" indent="0">
              <a:buNone/>
            </a:pPr>
            <a:r>
              <a:rPr lang="hr-HR" dirty="0"/>
              <a:t>• jednome natjecanju iz znanja koji samostalno određuje srednja škola iz Kataloga natjecanja i smotri učenika i učenica osnovnih i srednjih škola Republike Hrvatske, a koja se provode u organizaciji Agencije za odgoj i obrazovanje.</a:t>
            </a:r>
          </a:p>
          <a:p>
            <a:pPr marL="0" indent="0">
              <a:buNone/>
            </a:pPr>
            <a:endParaRPr lang="hr-HR" sz="2600" b="1" dirty="0" smtClean="0">
              <a:solidFill>
                <a:schemeClr val="tx2">
                  <a:lumMod val="75000"/>
                </a:schemeClr>
              </a:solidFill>
            </a:endParaRPr>
          </a:p>
          <a:p>
            <a:endParaRPr lang="hr-HR" dirty="0"/>
          </a:p>
        </p:txBody>
      </p:sp>
    </p:spTree>
    <p:extLst>
      <p:ext uri="{BB962C8B-B14F-4D97-AF65-F5344CB8AC3E}">
        <p14:creationId xmlns:p14="http://schemas.microsoft.com/office/powerpoint/2010/main" val="33869558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avokutnik 4"/>
          <p:cNvSpPr/>
          <p:nvPr/>
        </p:nvSpPr>
        <p:spPr>
          <a:xfrm>
            <a:off x="323528" y="5645860"/>
            <a:ext cx="6696744" cy="584775"/>
          </a:xfrm>
          <a:prstGeom prst="rect">
            <a:avLst/>
          </a:prstGeom>
        </p:spPr>
        <p:txBody>
          <a:bodyPr wrap="square">
            <a:spAutoFit/>
          </a:bodyPr>
          <a:lstStyle/>
          <a:p>
            <a:r>
              <a:rPr lang="hr-HR" sz="1600" b="1" dirty="0" smtClean="0">
                <a:solidFill>
                  <a:schemeClr val="tx2">
                    <a:lumMod val="75000"/>
                  </a:schemeClr>
                </a:solidFill>
              </a:rPr>
              <a:t>* Kandidatu će se vrednovati isključivo jedno (najpovoljnije) postignuće, neovisno o vrsti i razini natjecanja.</a:t>
            </a:r>
            <a:endParaRPr lang="hr-HR" sz="1600" b="1" dirty="0">
              <a:solidFill>
                <a:schemeClr val="tx2">
                  <a:lumMod val="75000"/>
                </a:schemeClr>
              </a:solidFill>
            </a:endParaRPr>
          </a:p>
        </p:txBody>
      </p:sp>
      <p:sp>
        <p:nvSpPr>
          <p:cNvPr id="6" name="TextBox 4"/>
          <p:cNvSpPr txBox="1"/>
          <p:nvPr/>
        </p:nvSpPr>
        <p:spPr>
          <a:xfrm>
            <a:off x="4636394" y="6230635"/>
            <a:ext cx="4507606" cy="523220"/>
          </a:xfrm>
          <a:prstGeom prst="rect">
            <a:avLst/>
          </a:prstGeom>
          <a:noFill/>
        </p:spPr>
        <p:txBody>
          <a:bodyPr wrap="square" rtlCol="0">
            <a:spAutoFit/>
          </a:bodyPr>
          <a:lstStyle/>
          <a:p>
            <a:r>
              <a:rPr lang="hr-HR" sz="1400" dirty="0" smtClean="0">
                <a:solidFill>
                  <a:schemeClr val="accent1">
                    <a:lumMod val="75000"/>
                  </a:schemeClr>
                </a:solidFill>
              </a:rPr>
              <a:t>Pravilnik o elementima i kriterijima za izbor kandidata za izbor kandidata za upis u 1.razred srednje škole</a:t>
            </a:r>
            <a:endParaRPr lang="hr-HR" sz="1400" dirty="0">
              <a:solidFill>
                <a:schemeClr val="accent1">
                  <a:lumMod val="75000"/>
                </a:schemeClr>
              </a:solidFill>
            </a:endParaRPr>
          </a:p>
        </p:txBody>
      </p:sp>
      <p:graphicFrame>
        <p:nvGraphicFramePr>
          <p:cNvPr id="3" name="Rezervirano mjesto sadržaja 2"/>
          <p:cNvGraphicFramePr>
            <a:graphicFrameLocks noGrp="1"/>
          </p:cNvGraphicFramePr>
          <p:nvPr>
            <p:ph idx="1"/>
            <p:extLst>
              <p:ext uri="{D42A27DB-BD31-4B8C-83A1-F6EECF244321}">
                <p14:modId xmlns:p14="http://schemas.microsoft.com/office/powerpoint/2010/main" val="3328885968"/>
              </p:ext>
            </p:extLst>
          </p:nvPr>
        </p:nvGraphicFramePr>
        <p:xfrm>
          <a:off x="899591" y="836712"/>
          <a:ext cx="7272810" cy="4539372"/>
        </p:xfrm>
        <a:graphic>
          <a:graphicData uri="http://schemas.openxmlformats.org/drawingml/2006/table">
            <a:tbl>
              <a:tblPr/>
              <a:tblGrid>
                <a:gridCol w="2424270">
                  <a:extLst>
                    <a:ext uri="{9D8B030D-6E8A-4147-A177-3AD203B41FA5}">
                      <a16:colId xmlns:a16="http://schemas.microsoft.com/office/drawing/2014/main" val="2958543780"/>
                    </a:ext>
                  </a:extLst>
                </a:gridCol>
                <a:gridCol w="2424270">
                  <a:extLst>
                    <a:ext uri="{9D8B030D-6E8A-4147-A177-3AD203B41FA5}">
                      <a16:colId xmlns:a16="http://schemas.microsoft.com/office/drawing/2014/main" val="3466922311"/>
                    </a:ext>
                  </a:extLst>
                </a:gridCol>
                <a:gridCol w="2424270">
                  <a:extLst>
                    <a:ext uri="{9D8B030D-6E8A-4147-A177-3AD203B41FA5}">
                      <a16:colId xmlns:a16="http://schemas.microsoft.com/office/drawing/2014/main" val="231519238"/>
                    </a:ext>
                  </a:extLst>
                </a:gridCol>
              </a:tblGrid>
              <a:tr h="1114083">
                <a:tc rowSpan="5">
                  <a:txBody>
                    <a:bodyPr/>
                    <a:lstStyle/>
                    <a:p>
                      <a:pPr algn="l"/>
                      <a:r>
                        <a:rPr lang="hr-HR" sz="1400">
                          <a:effectLst/>
                        </a:rPr>
                        <a:t>Državna/međunarodna natjecanja</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sz="1400">
                          <a:effectLst/>
                        </a:rPr>
                        <a:t>Prvo, drugo ili treće osvojeno mjesto kao pojedinac u 5., 6., 7. ili 8. razredu osnovnog obrazovanja</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sz="1400">
                          <a:effectLst/>
                        </a:rPr>
                        <a:t>Izravan upis (pod uvjetom da zadovolje na ispitu sposobnosti i darovitosti u školama u kojima je to uvjet za upis)</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85806235"/>
                  </a:ext>
                </a:extLst>
              </a:tr>
              <a:tr h="905193">
                <a:tc vMerge="1">
                  <a:txBody>
                    <a:bodyPr/>
                    <a:lstStyle/>
                    <a:p>
                      <a:endParaRPr lang="hr-HR"/>
                    </a:p>
                  </a:txBody>
                  <a:tcPr/>
                </a:tc>
                <a:tc>
                  <a:txBody>
                    <a:bodyPr/>
                    <a:lstStyle/>
                    <a:p>
                      <a:pPr algn="l"/>
                      <a:r>
                        <a:rPr lang="hr-HR" sz="1400">
                          <a:effectLst/>
                        </a:rPr>
                        <a:t>Prvo osvojeno mjesto kao član skupine u 5., 6., 7. ili 8. razredu osnovnog obrazovanja</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sz="1400">
                          <a:effectLst/>
                        </a:rPr>
                        <a:t>4 boda</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510547978"/>
                  </a:ext>
                </a:extLst>
              </a:tr>
              <a:tr h="905193">
                <a:tc vMerge="1">
                  <a:txBody>
                    <a:bodyPr/>
                    <a:lstStyle/>
                    <a:p>
                      <a:endParaRPr lang="hr-HR"/>
                    </a:p>
                  </a:txBody>
                  <a:tcPr/>
                </a:tc>
                <a:tc>
                  <a:txBody>
                    <a:bodyPr/>
                    <a:lstStyle/>
                    <a:p>
                      <a:pPr algn="l"/>
                      <a:r>
                        <a:rPr lang="hr-HR" sz="1400">
                          <a:effectLst/>
                        </a:rPr>
                        <a:t>Drugo osvojeno mjesto kao član skupine u 5., 6., 7. ili 8. razredu osnovnog obrazovanja</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sz="1400" dirty="0">
                          <a:effectLst/>
                        </a:rPr>
                        <a:t>3 boda</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4225581431"/>
                  </a:ext>
                </a:extLst>
              </a:tr>
              <a:tr h="905193">
                <a:tc vMerge="1">
                  <a:txBody>
                    <a:bodyPr/>
                    <a:lstStyle/>
                    <a:p>
                      <a:endParaRPr lang="hr-HR"/>
                    </a:p>
                  </a:txBody>
                  <a:tcPr/>
                </a:tc>
                <a:tc>
                  <a:txBody>
                    <a:bodyPr/>
                    <a:lstStyle/>
                    <a:p>
                      <a:pPr algn="l"/>
                      <a:r>
                        <a:rPr lang="hr-HR" sz="1400">
                          <a:effectLst/>
                        </a:rPr>
                        <a:t>Treće osvojeno mjesto kao član skupine u 5., 6., 7. ili 8. razredu osnovnog obrazovanja</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sz="1400">
                          <a:effectLst/>
                        </a:rPr>
                        <a:t>2 boda</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936941164"/>
                  </a:ext>
                </a:extLst>
              </a:tr>
              <a:tr h="696302">
                <a:tc vMerge="1">
                  <a:txBody>
                    <a:bodyPr/>
                    <a:lstStyle/>
                    <a:p>
                      <a:endParaRPr lang="hr-HR"/>
                    </a:p>
                  </a:txBody>
                  <a:tcPr/>
                </a:tc>
                <a:tc>
                  <a:txBody>
                    <a:bodyPr/>
                    <a:lstStyle/>
                    <a:p>
                      <a:pPr algn="l"/>
                      <a:r>
                        <a:rPr lang="hr-HR" sz="1400" dirty="0">
                          <a:effectLst/>
                        </a:rPr>
                        <a:t>Sudjelovanje kao pojedinac ili član skupine u 5., 6., 7. ili 8. razredu</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sz="1400" dirty="0">
                          <a:effectLst/>
                        </a:rPr>
                        <a:t>1 bod</a:t>
                      </a:r>
                    </a:p>
                  </a:txBody>
                  <a:tcPr marL="34815" marR="34815" marT="34815" marB="34815"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864060158"/>
                  </a:ext>
                </a:extLst>
              </a:tr>
            </a:tbl>
          </a:graphicData>
        </a:graphic>
      </p:graphicFrame>
    </p:spTree>
    <p:extLst>
      <p:ext uri="{BB962C8B-B14F-4D97-AF65-F5344CB8AC3E}">
        <p14:creationId xmlns:p14="http://schemas.microsoft.com/office/powerpoint/2010/main" val="3861080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1556792"/>
            <a:ext cx="8229600" cy="4569371"/>
          </a:xfrm>
        </p:spPr>
        <p:txBody>
          <a:bodyPr>
            <a:normAutofit/>
          </a:bodyPr>
          <a:lstStyle/>
          <a:p>
            <a:r>
              <a:rPr lang="hr-HR" sz="2400" dirty="0" smtClean="0">
                <a:solidFill>
                  <a:schemeClr val="tx2">
                    <a:lumMod val="75000"/>
                  </a:schemeClr>
                </a:solidFill>
              </a:rPr>
              <a:t>Pravo na dodatne bodove kandidati ostvaruju na temelju službene evidencije o rezultatima održanih natjecanja školskih sportskih društava koju vodi Hrvatski školski športski savez</a:t>
            </a:r>
            <a:endParaRPr lang="hr-HR" sz="2400" dirty="0">
              <a:solidFill>
                <a:schemeClr val="tx2">
                  <a:lumMod val="75000"/>
                </a:schemeClr>
              </a:solidFill>
            </a:endParaRPr>
          </a:p>
        </p:txBody>
      </p:sp>
      <p:sp>
        <p:nvSpPr>
          <p:cNvPr id="7" name="TextBox 4"/>
          <p:cNvSpPr txBox="1"/>
          <p:nvPr/>
        </p:nvSpPr>
        <p:spPr>
          <a:xfrm>
            <a:off x="4636394" y="6093296"/>
            <a:ext cx="4507606" cy="523220"/>
          </a:xfrm>
          <a:prstGeom prst="rect">
            <a:avLst/>
          </a:prstGeom>
          <a:noFill/>
        </p:spPr>
        <p:txBody>
          <a:bodyPr wrap="square" rtlCol="0">
            <a:spAutoFit/>
          </a:bodyPr>
          <a:lstStyle/>
          <a:p>
            <a:r>
              <a:rPr lang="hr-HR" sz="1400" dirty="0" smtClean="0">
                <a:solidFill>
                  <a:schemeClr val="accent1">
                    <a:lumMod val="75000"/>
                  </a:schemeClr>
                </a:solidFill>
              </a:rPr>
              <a:t>Pravilnik o elementima i kriterijima za izbor kandidata za izbor kandidata za upis u 1.razred srednje škole</a:t>
            </a:r>
            <a:endParaRPr lang="hr-HR" sz="1400" dirty="0">
              <a:solidFill>
                <a:schemeClr val="accent1">
                  <a:lumMod val="75000"/>
                </a:schemeClr>
              </a:solidFill>
            </a:endParaRPr>
          </a:p>
        </p:txBody>
      </p:sp>
      <p:graphicFrame>
        <p:nvGraphicFramePr>
          <p:cNvPr id="2" name="Tablica 1"/>
          <p:cNvGraphicFramePr>
            <a:graphicFrameLocks noGrp="1"/>
          </p:cNvGraphicFramePr>
          <p:nvPr>
            <p:extLst>
              <p:ext uri="{D42A27DB-BD31-4B8C-83A1-F6EECF244321}">
                <p14:modId xmlns:p14="http://schemas.microsoft.com/office/powerpoint/2010/main" val="658799882"/>
              </p:ext>
            </p:extLst>
          </p:nvPr>
        </p:nvGraphicFramePr>
        <p:xfrm>
          <a:off x="457200" y="3068960"/>
          <a:ext cx="8229600" cy="2743200"/>
        </p:xfrm>
        <a:graphic>
          <a:graphicData uri="http://schemas.openxmlformats.org/drawingml/2006/table">
            <a:tbl>
              <a:tblPr/>
              <a:tblGrid>
                <a:gridCol w="2743200">
                  <a:extLst>
                    <a:ext uri="{9D8B030D-6E8A-4147-A177-3AD203B41FA5}">
                      <a16:colId xmlns:a16="http://schemas.microsoft.com/office/drawing/2014/main" val="3343710870"/>
                    </a:ext>
                  </a:extLst>
                </a:gridCol>
                <a:gridCol w="2743200">
                  <a:extLst>
                    <a:ext uri="{9D8B030D-6E8A-4147-A177-3AD203B41FA5}">
                      <a16:colId xmlns:a16="http://schemas.microsoft.com/office/drawing/2014/main" val="4256485786"/>
                    </a:ext>
                  </a:extLst>
                </a:gridCol>
                <a:gridCol w="2743200">
                  <a:extLst>
                    <a:ext uri="{9D8B030D-6E8A-4147-A177-3AD203B41FA5}">
                      <a16:colId xmlns:a16="http://schemas.microsoft.com/office/drawing/2014/main" val="2565397319"/>
                    </a:ext>
                  </a:extLst>
                </a:gridCol>
              </a:tblGrid>
              <a:tr h="0">
                <a:tc rowSpan="3">
                  <a:txBody>
                    <a:bodyPr/>
                    <a:lstStyle/>
                    <a:p>
                      <a:pPr algn="l"/>
                      <a:r>
                        <a:rPr lang="hr-HR">
                          <a:effectLst/>
                        </a:rPr>
                        <a:t>Natjecanja školskih sportskih društava</a:t>
                      </a:r>
                    </a:p>
                  </a:txBody>
                  <a:tcPr marL="45720" marR="45720"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a:effectLst/>
                        </a:rPr>
                        <a:t>Učenici koji su na državnom natjecanju kao članovi ekipe osvojili prvo mjesto</a:t>
                      </a:r>
                    </a:p>
                  </a:txBody>
                  <a:tcPr marL="45720" marR="45720"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a:effectLst/>
                        </a:rPr>
                        <a:t>3 boda</a:t>
                      </a:r>
                    </a:p>
                  </a:txBody>
                  <a:tcPr marL="45720" marR="45720"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525006210"/>
                  </a:ext>
                </a:extLst>
              </a:tr>
              <a:tr h="0">
                <a:tc vMerge="1">
                  <a:txBody>
                    <a:bodyPr/>
                    <a:lstStyle/>
                    <a:p>
                      <a:endParaRPr lang="hr-HR"/>
                    </a:p>
                  </a:txBody>
                  <a:tcPr/>
                </a:tc>
                <a:tc>
                  <a:txBody>
                    <a:bodyPr/>
                    <a:lstStyle/>
                    <a:p>
                      <a:pPr algn="l"/>
                      <a:r>
                        <a:rPr lang="hr-HR">
                          <a:effectLst/>
                        </a:rPr>
                        <a:t>Učenici koji su na državnom natjecanju kao članovi ekipe osvojili drugo mjesto</a:t>
                      </a:r>
                    </a:p>
                  </a:txBody>
                  <a:tcPr marL="45720" marR="45720"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a:effectLst/>
                        </a:rPr>
                        <a:t>2 boda</a:t>
                      </a:r>
                    </a:p>
                  </a:txBody>
                  <a:tcPr marL="45720" marR="45720"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2922312980"/>
                  </a:ext>
                </a:extLst>
              </a:tr>
              <a:tr h="0">
                <a:tc vMerge="1">
                  <a:txBody>
                    <a:bodyPr/>
                    <a:lstStyle/>
                    <a:p>
                      <a:endParaRPr lang="hr-HR"/>
                    </a:p>
                  </a:txBody>
                  <a:tcPr/>
                </a:tc>
                <a:tc>
                  <a:txBody>
                    <a:bodyPr/>
                    <a:lstStyle/>
                    <a:p>
                      <a:pPr algn="l"/>
                      <a:r>
                        <a:rPr lang="hr-HR">
                          <a:effectLst/>
                        </a:rPr>
                        <a:t>Učenici koji su na državnom natjecanju kao članovi ekipe osvojili treće mjesto</a:t>
                      </a:r>
                    </a:p>
                  </a:txBody>
                  <a:tcPr marL="45720" marR="45720"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tc>
                  <a:txBody>
                    <a:bodyPr/>
                    <a:lstStyle/>
                    <a:p>
                      <a:pPr algn="l"/>
                      <a:r>
                        <a:rPr lang="hr-HR" dirty="0">
                          <a:effectLst/>
                        </a:rPr>
                        <a:t>1 </a:t>
                      </a:r>
                      <a:r>
                        <a:rPr lang="hr-HR" dirty="0" smtClean="0">
                          <a:effectLst/>
                        </a:rPr>
                        <a:t>bod</a:t>
                      </a:r>
                      <a:endParaRPr lang="hr-HR" dirty="0">
                        <a:effectLst/>
                      </a:endParaRPr>
                    </a:p>
                  </a:txBody>
                  <a:tcPr marL="45720" marR="45720" anchor="ctr">
                    <a:lnL w="7620" cap="flat" cmpd="sng" algn="ctr">
                      <a:solidFill>
                        <a:srgbClr val="999999"/>
                      </a:solidFill>
                      <a:prstDash val="solid"/>
                      <a:round/>
                      <a:headEnd type="none" w="med" len="med"/>
                      <a:tailEnd type="none" w="med" len="med"/>
                    </a:lnL>
                    <a:lnR w="7620" cap="flat" cmpd="sng" algn="ctr">
                      <a:solidFill>
                        <a:srgbClr val="999999"/>
                      </a:solidFill>
                      <a:prstDash val="solid"/>
                      <a:round/>
                      <a:headEnd type="none" w="med" len="med"/>
                      <a:tailEnd type="none" w="med" len="med"/>
                    </a:lnR>
                    <a:lnT w="7620" cap="flat" cmpd="sng" algn="ctr">
                      <a:solidFill>
                        <a:srgbClr val="999999"/>
                      </a:solidFill>
                      <a:prstDash val="solid"/>
                      <a:round/>
                      <a:headEnd type="none" w="med" len="med"/>
                      <a:tailEnd type="none" w="med" len="med"/>
                    </a:lnT>
                    <a:lnB w="762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572785973"/>
                  </a:ext>
                </a:extLst>
              </a:tr>
            </a:tbl>
          </a:graphicData>
        </a:graphic>
      </p:graphicFrame>
    </p:spTree>
    <p:extLst>
      <p:ext uri="{BB962C8B-B14F-4D97-AF65-F5344CB8AC3E}">
        <p14:creationId xmlns:p14="http://schemas.microsoft.com/office/powerpoint/2010/main" val="4279179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lstStyle/>
          <a:p>
            <a:pPr marL="0" indent="0">
              <a:buNone/>
            </a:pPr>
            <a:r>
              <a:rPr lang="hr-HR" b="1" dirty="0">
                <a:solidFill>
                  <a:schemeClr val="tx2">
                    <a:lumMod val="75000"/>
                  </a:schemeClr>
                </a:solidFill>
              </a:rPr>
              <a:t>3. Poseban element vrednovanja</a:t>
            </a:r>
          </a:p>
          <a:p>
            <a:pPr marL="0" indent="0">
              <a:buNone/>
            </a:pPr>
            <a:endParaRPr lang="hr-HR" dirty="0"/>
          </a:p>
        </p:txBody>
      </p:sp>
      <p:sp>
        <p:nvSpPr>
          <p:cNvPr id="5" name="TextBox 4"/>
          <p:cNvSpPr txBox="1"/>
          <p:nvPr/>
        </p:nvSpPr>
        <p:spPr>
          <a:xfrm>
            <a:off x="4471574" y="6093296"/>
            <a:ext cx="4507606" cy="523220"/>
          </a:xfrm>
          <a:prstGeom prst="rect">
            <a:avLst/>
          </a:prstGeom>
          <a:noFill/>
        </p:spPr>
        <p:txBody>
          <a:bodyPr wrap="square" rtlCol="0">
            <a:spAutoFit/>
          </a:bodyPr>
          <a:lstStyle/>
          <a:p>
            <a:r>
              <a:rPr lang="hr-HR" sz="1400" dirty="0" smtClean="0">
                <a:solidFill>
                  <a:schemeClr val="accent1">
                    <a:lumMod val="75000"/>
                  </a:schemeClr>
                </a:solidFill>
              </a:rPr>
              <a:t>Pravilnik o elementima i kriterijima za izbor kandidata za izbor kandidata za upis u 1.razred srednje škole</a:t>
            </a:r>
            <a:endParaRPr lang="hr-HR" sz="1400" dirty="0">
              <a:solidFill>
                <a:schemeClr val="accent1">
                  <a:lumMod val="75000"/>
                </a:schemeClr>
              </a:solidFill>
            </a:endParaRPr>
          </a:p>
        </p:txBody>
      </p:sp>
      <p:sp>
        <p:nvSpPr>
          <p:cNvPr id="2" name="Pravokutnik 1"/>
          <p:cNvSpPr/>
          <p:nvPr/>
        </p:nvSpPr>
        <p:spPr>
          <a:xfrm>
            <a:off x="395536" y="2551837"/>
            <a:ext cx="7344816" cy="1754326"/>
          </a:xfrm>
          <a:prstGeom prst="rect">
            <a:avLst/>
          </a:prstGeom>
        </p:spPr>
        <p:txBody>
          <a:bodyPr wrap="square">
            <a:spAutoFit/>
          </a:bodyPr>
          <a:lstStyle/>
          <a:p>
            <a:r>
              <a:rPr lang="hr-HR" dirty="0">
                <a:solidFill>
                  <a:srgbClr val="414145"/>
                </a:solidFill>
                <a:latin typeface="Open Sans"/>
              </a:rPr>
              <a:t>Kandidat ostvaruje pravo na poseban element vrednovanja ako</a:t>
            </a:r>
            <a:r>
              <a:rPr lang="hr-HR" dirty="0" smtClean="0">
                <a:solidFill>
                  <a:srgbClr val="414145"/>
                </a:solidFill>
                <a:latin typeface="Open Sans"/>
              </a:rPr>
              <a:t>:</a:t>
            </a:r>
          </a:p>
          <a:p>
            <a:endParaRPr lang="hr-HR" dirty="0">
              <a:solidFill>
                <a:srgbClr val="414145"/>
              </a:solidFill>
              <a:latin typeface="Open Sans"/>
            </a:endParaRPr>
          </a:p>
          <a:p>
            <a:r>
              <a:rPr lang="hr-HR" dirty="0">
                <a:solidFill>
                  <a:srgbClr val="414145"/>
                </a:solidFill>
                <a:latin typeface="Open Sans"/>
              </a:rPr>
              <a:t>– ima zdravstvene </a:t>
            </a:r>
            <a:r>
              <a:rPr lang="hr-HR" dirty="0" smtClean="0">
                <a:solidFill>
                  <a:srgbClr val="414145"/>
                </a:solidFill>
                <a:latin typeface="Open Sans"/>
              </a:rPr>
              <a:t>teškoće</a:t>
            </a:r>
          </a:p>
          <a:p>
            <a:endParaRPr lang="hr-HR" dirty="0">
              <a:solidFill>
                <a:srgbClr val="414145"/>
              </a:solidFill>
              <a:latin typeface="Open Sans"/>
            </a:endParaRPr>
          </a:p>
          <a:p>
            <a:r>
              <a:rPr lang="hr-HR" dirty="0">
                <a:solidFill>
                  <a:srgbClr val="414145"/>
                </a:solidFill>
                <a:latin typeface="Open Sans"/>
              </a:rPr>
              <a:t>– živi u otežanim uvjetima obrazovanja uzrokovanim nepovoljnim ekonomskim, socijalnim te odgojnim čimbenicima.</a:t>
            </a:r>
            <a:endParaRPr lang="hr-HR" b="0" i="0" dirty="0">
              <a:solidFill>
                <a:srgbClr val="414145"/>
              </a:solidFill>
              <a:effectLst/>
              <a:latin typeface="Open Sans"/>
            </a:endParaRPr>
          </a:p>
        </p:txBody>
      </p:sp>
    </p:spTree>
    <p:extLst>
      <p:ext uri="{BB962C8B-B14F-4D97-AF65-F5344CB8AC3E}">
        <p14:creationId xmlns:p14="http://schemas.microsoft.com/office/powerpoint/2010/main" val="20738347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normAutofit fontScale="70000" lnSpcReduction="20000"/>
          </a:bodyPr>
          <a:lstStyle/>
          <a:p>
            <a:pPr marL="0" indent="0">
              <a:buNone/>
            </a:pPr>
            <a:r>
              <a:rPr lang="hr-HR" b="1" dirty="0" smtClean="0">
                <a:solidFill>
                  <a:schemeClr val="tx2">
                    <a:lumMod val="75000"/>
                  </a:schemeClr>
                </a:solidFill>
              </a:rPr>
              <a:t>Vrednovanje uspjeha kandidata sa zdravstvenim teškoćama </a:t>
            </a:r>
          </a:p>
          <a:p>
            <a:pPr marL="0" indent="0">
              <a:buNone/>
            </a:pPr>
            <a:endParaRPr lang="hr-HR" b="1" dirty="0" smtClean="0">
              <a:solidFill>
                <a:schemeClr val="tx2">
                  <a:lumMod val="75000"/>
                </a:schemeClr>
              </a:solidFill>
            </a:endParaRPr>
          </a:p>
          <a:p>
            <a:r>
              <a:rPr lang="hr-HR" dirty="0" smtClean="0">
                <a:solidFill>
                  <a:schemeClr val="tx2">
                    <a:lumMod val="75000"/>
                  </a:schemeClr>
                </a:solidFill>
              </a:rPr>
              <a:t>OŠ završio po redovitome nastavnom planu i programu, a teže zdravstvene teškoće i/ili dugotrajno liječenje utjecali su na postizanje rezultata tijekom prethodnoga obrazovanja ili mu značajno sužavaju izbor SŠ 		*</a:t>
            </a:r>
            <a:r>
              <a:rPr lang="hr-HR" sz="2400" b="1" dirty="0" smtClean="0">
                <a:solidFill>
                  <a:schemeClr val="tx2">
                    <a:lumMod val="75000"/>
                  </a:schemeClr>
                </a:solidFill>
              </a:rPr>
              <a:t>(školski liječnik)</a:t>
            </a:r>
          </a:p>
          <a:p>
            <a:endParaRPr lang="hr-HR" dirty="0" smtClean="0">
              <a:solidFill>
                <a:schemeClr val="tx2">
                  <a:lumMod val="75000"/>
                </a:schemeClr>
              </a:solidFill>
            </a:endParaRPr>
          </a:p>
          <a:p>
            <a:pPr marL="0" indent="0">
              <a:buNone/>
            </a:pPr>
            <a:endParaRPr lang="hr-HR" dirty="0" smtClean="0">
              <a:solidFill>
                <a:schemeClr val="tx2">
                  <a:lumMod val="75000"/>
                </a:schemeClr>
              </a:solidFill>
            </a:endParaRPr>
          </a:p>
          <a:p>
            <a:r>
              <a:rPr lang="hr-HR" b="1" dirty="0" smtClean="0">
                <a:solidFill>
                  <a:schemeClr val="tx2">
                    <a:lumMod val="75000"/>
                  </a:schemeClr>
                </a:solidFill>
              </a:rPr>
              <a:t>Obavezno priložiti</a:t>
            </a:r>
            <a:r>
              <a:rPr lang="hr-HR" dirty="0" smtClean="0">
                <a:solidFill>
                  <a:schemeClr val="tx2">
                    <a:lumMod val="75000"/>
                  </a:schemeClr>
                </a:solidFill>
              </a:rPr>
              <a:t>: stručno mišljenje Službe za profesionalno usmjeravanje Hrvatskoga zavoda za zapošljavanje o sposobnostima i motivaciji učenika za, u pravilu pet, a najmanje tri primjerena programa obrazovanja izdanoga na temelju stručnog mišljenja nadležnoga školskog liječnika koji je pratio kandidata tijekom prethodnog obrazovanja</a:t>
            </a:r>
          </a:p>
          <a:p>
            <a:endParaRPr lang="hr-HR" dirty="0"/>
          </a:p>
        </p:txBody>
      </p:sp>
    </p:spTree>
    <p:extLst>
      <p:ext uri="{BB962C8B-B14F-4D97-AF65-F5344CB8AC3E}">
        <p14:creationId xmlns:p14="http://schemas.microsoft.com/office/powerpoint/2010/main" val="785904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1001</TotalTime>
  <Words>1957</Words>
  <Application>Microsoft Office PowerPoint</Application>
  <PresentationFormat>Prikaz na zaslonu (4:3)</PresentationFormat>
  <Paragraphs>218</Paragraphs>
  <Slides>21</Slides>
  <Notes>0</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21</vt:i4>
      </vt:variant>
    </vt:vector>
  </HeadingPairs>
  <TitlesOfParts>
    <vt:vector size="26" baseType="lpstr">
      <vt:lpstr>Arial</vt:lpstr>
      <vt:lpstr>Calibri</vt:lpstr>
      <vt:lpstr>Open Sans</vt:lpstr>
      <vt:lpstr>Times New Roman</vt:lpstr>
      <vt:lpstr>Tema sustava Office</vt:lpstr>
      <vt:lpstr>Upis u 1.razred srednje škole u šk.god.2026./2027.</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Zdravstvena sposobnost kandidata</vt:lpstr>
      <vt:lpstr>VREDNOVANJE KANDIDATA PRIPADNIKA ROMSKE NACIONALNE MANJINE I KANDIDATA BEZ RODITELJSKE SKRBI</vt:lpstr>
      <vt:lpstr>PowerPoint prezentacija</vt:lpstr>
      <vt:lpstr>PowerPoint prezentacija</vt:lpstr>
      <vt:lpstr>PowerPoint prezentacija</vt:lpstr>
      <vt:lpstr>VREDNOVANJE USPJEHA KANDIDATA S TEŠKOĆAMA U RAZVOJU</vt:lpstr>
      <vt:lpstr>PowerPoint prezentacija</vt:lpstr>
      <vt:lpstr>PowerPoint prezentacija</vt:lpstr>
      <vt:lpstr>Važni dokumenti i stranice</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Upis u 1.razred srednje škole u šk.god.2020./2021.</dc:title>
  <dc:creator>Učionica</dc:creator>
  <cp:lastModifiedBy>Učitelj</cp:lastModifiedBy>
  <cp:revision>40</cp:revision>
  <dcterms:created xsi:type="dcterms:W3CDTF">2020-06-02T06:33:57Z</dcterms:created>
  <dcterms:modified xsi:type="dcterms:W3CDTF">2026-06-02T11:29:47Z</dcterms:modified>
</cp:coreProperties>
</file>