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80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4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F14E9E-079E-4697-81FE-CC20F73DB3E9}" type="datetimeFigureOut">
              <a:rPr lang="sr-Latn-CS" smtClean="0"/>
              <a:pPr/>
              <a:t>20.9.2012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835BEE-5D9B-4623-ACB5-CC14EE658C3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OŠ MATIJE GUPCA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GORNJA STUBICA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Documents and Settings\Stjepan\My Documents\Sara\FASCIKLIN\kok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5"/>
            <a:ext cx="2286016" cy="311275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Fruit</a:t>
            </a:r>
            <a:r>
              <a:rPr lang="hr-HR" dirty="0" smtClean="0"/>
              <a:t> group</a:t>
            </a:r>
          </a:p>
          <a:p>
            <a:r>
              <a:rPr lang="hr-HR" dirty="0" err="1" smtClean="0"/>
              <a:t>Ethnographic</a:t>
            </a:r>
            <a:endParaRPr lang="hr-HR" dirty="0" smtClean="0"/>
          </a:p>
          <a:p>
            <a:r>
              <a:rPr lang="hr-HR" dirty="0" err="1" smtClean="0"/>
              <a:t>Photographic</a:t>
            </a:r>
            <a:r>
              <a:rPr lang="hr-HR" dirty="0" smtClean="0"/>
              <a:t> </a:t>
            </a:r>
            <a:r>
              <a:rPr lang="hr-HR" dirty="0" err="1" smtClean="0"/>
              <a:t>Section</a:t>
            </a:r>
            <a:endParaRPr lang="hr-HR" dirty="0" smtClean="0"/>
          </a:p>
          <a:p>
            <a:r>
              <a:rPr lang="hr-HR" dirty="0" err="1" smtClean="0"/>
              <a:t>Section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Fine </a:t>
            </a:r>
            <a:r>
              <a:rPr lang="hr-HR" dirty="0" err="1" smtClean="0"/>
              <a:t>Arts</a:t>
            </a:r>
            <a:endParaRPr lang="hr-HR" dirty="0" smtClean="0"/>
          </a:p>
          <a:p>
            <a:r>
              <a:rPr lang="hr-HR" dirty="0" err="1" smtClean="0"/>
              <a:t>Collectors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medical</a:t>
            </a:r>
            <a:r>
              <a:rPr lang="hr-HR" dirty="0" smtClean="0"/>
              <a:t> </a:t>
            </a:r>
            <a:r>
              <a:rPr lang="hr-HR" dirty="0" err="1" smtClean="0"/>
              <a:t>plants</a:t>
            </a:r>
            <a:endParaRPr lang="hr-HR" dirty="0" smtClean="0"/>
          </a:p>
          <a:p>
            <a:r>
              <a:rPr lang="hr-HR" dirty="0" err="1" smtClean="0"/>
              <a:t>Embroiderers</a:t>
            </a:r>
            <a:endParaRPr lang="hr-HR" dirty="0" smtClean="0"/>
          </a:p>
          <a:p>
            <a:r>
              <a:rPr lang="hr-HR" dirty="0" err="1" smtClean="0"/>
              <a:t>Klinček</a:t>
            </a:r>
            <a:r>
              <a:rPr lang="hr-HR" dirty="0" smtClean="0"/>
              <a:t> </a:t>
            </a:r>
            <a:r>
              <a:rPr lang="hr-HR" dirty="0" err="1" smtClean="0"/>
              <a:t>section</a:t>
            </a:r>
            <a:endParaRPr lang="hr-HR" dirty="0" smtClean="0"/>
          </a:p>
          <a:p>
            <a:r>
              <a:rPr lang="hr-HR" dirty="0" err="1" smtClean="0"/>
              <a:t>Section</a:t>
            </a:r>
            <a:r>
              <a:rPr lang="hr-HR" dirty="0" smtClean="0"/>
              <a:t> </a:t>
            </a:r>
            <a:r>
              <a:rPr lang="hr-HR" dirty="0" err="1" smtClean="0"/>
              <a:t>Drijenčeki</a:t>
            </a:r>
            <a:endParaRPr lang="hr-HR" dirty="0"/>
          </a:p>
        </p:txBody>
      </p:sp>
      <p:pic>
        <p:nvPicPr>
          <p:cNvPr id="4" name="Picture 4" descr="C:\Documents and Settings\Stjepan\My Documents\Sara\FASCIKLIN\dghhkjserrbgjhfb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4277">
            <a:off x="5991586" y="2440539"/>
            <a:ext cx="2419407" cy="2291822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0" y="214290"/>
            <a:ext cx="91569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operatives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5353064" cy="1071570"/>
          </a:xfrm>
        </p:spPr>
        <p:txBody>
          <a:bodyPr>
            <a:normAutofit fontScale="90000"/>
          </a:bodyPr>
          <a:lstStyle/>
          <a:p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FRUIT  GROUP</a:t>
            </a:r>
            <a:r>
              <a:rPr lang="hr-H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r-H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r-HR" dirty="0"/>
          </a:p>
        </p:txBody>
      </p:sp>
      <p:pic>
        <p:nvPicPr>
          <p:cNvPr id="4" name="Picture 7" descr="C:\Documents and Settings\Stjepan\My Documents\Sara\FASCIKLIN\nbjlhvbjhn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686480">
            <a:off x="5704996" y="1281266"/>
            <a:ext cx="2490144" cy="3749864"/>
          </a:xfrm>
          <a:prstGeom prst="rect">
            <a:avLst/>
          </a:prstGeom>
          <a:noFill/>
        </p:spPr>
      </p:pic>
      <p:pic>
        <p:nvPicPr>
          <p:cNvPr id="5" name="Picture 6" descr="C:\Documents and Settings\Stjepan\My Documents\Sara\FASCIKLIN\gfvhxfbhr nhv dfh hvbv v vn bv bv b bv bv bv vb bb bv b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1223">
            <a:off x="485606" y="1502730"/>
            <a:ext cx="3452748" cy="2589561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00034" y="500063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Products</a:t>
            </a:r>
            <a:r>
              <a:rPr lang="hr-HR" dirty="0" smtClean="0"/>
              <a:t>:</a:t>
            </a:r>
            <a:endParaRPr lang="hr-HR" dirty="0"/>
          </a:p>
        </p:txBody>
      </p:sp>
      <p:pic>
        <p:nvPicPr>
          <p:cNvPr id="4098" name="Picture 2" descr="C:\Documents and Settings\Stjepan\My Documents\Sara\FASCIKLIN\kgbn ghnčkgfnm joitziuiujsoćijh  izjh iktjh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4215">
            <a:off x="1857356" y="4572008"/>
            <a:ext cx="1132280" cy="1509706"/>
          </a:xfrm>
          <a:prstGeom prst="rect">
            <a:avLst/>
          </a:prstGeom>
          <a:noFill/>
        </p:spPr>
      </p:pic>
      <p:pic>
        <p:nvPicPr>
          <p:cNvPr id="4099" name="Picture 3" descr="C:\Documents and Settings\Stjepan\My Documents\Sara\FASCIKLIN\x jx mc    vj nfie jf vn jv jfb 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473">
            <a:off x="2928926" y="5000636"/>
            <a:ext cx="1078701" cy="1438268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4214810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- </a:t>
            </a:r>
            <a:r>
              <a:rPr lang="en-US" dirty="0" smtClean="0"/>
              <a:t> </a:t>
            </a:r>
            <a:r>
              <a:rPr lang="en-US" dirty="0" err="1" smtClean="0"/>
              <a:t>produc</a:t>
            </a:r>
            <a:r>
              <a:rPr lang="hr-HR" dirty="0" smtClean="0"/>
              <a:t>es </a:t>
            </a:r>
            <a:r>
              <a:rPr lang="en-US" dirty="0" smtClean="0"/>
              <a:t>apple chips, sell</a:t>
            </a:r>
            <a:r>
              <a:rPr lang="hr-HR" dirty="0" smtClean="0"/>
              <a:t>s</a:t>
            </a:r>
            <a:r>
              <a:rPr lang="en-US" dirty="0" smtClean="0"/>
              <a:t> apples and apple cider vinegar products. The orchard extends to 3272 m2, where 270 </a:t>
            </a:r>
            <a:r>
              <a:rPr lang="hr-HR" dirty="0" err="1" smtClean="0"/>
              <a:t>apple</a:t>
            </a:r>
            <a:r>
              <a:rPr lang="en-US" dirty="0" smtClean="0"/>
              <a:t> trees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hr-HR" dirty="0" smtClean="0"/>
              <a:t> </a:t>
            </a:r>
            <a:r>
              <a:rPr lang="hr-HR" dirty="0" err="1" smtClean="0"/>
              <a:t>planted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071538" y="21429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Ethnographic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Documents and Settings\Stjepan\My Documents\Sara\FASCIKLIN\gdhfnhgfn rnmj nvhoč fk bmiroeh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486400" cy="4495800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5786446" y="1643050"/>
            <a:ext cx="335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 err="1" smtClean="0"/>
              <a:t>collects</a:t>
            </a:r>
            <a:r>
              <a:rPr lang="en-US" sz="2400" dirty="0" smtClean="0"/>
              <a:t> meteorological folk sayings, antique items, old recipes, folk beliefs of the people</a:t>
            </a:r>
            <a:r>
              <a:rPr lang="hr-HR" sz="2400" dirty="0" smtClean="0"/>
              <a:t> </a:t>
            </a:r>
            <a:r>
              <a:rPr lang="hr-HR" sz="2400" dirty="0" err="1" smtClean="0"/>
              <a:t>living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hometown</a:t>
            </a:r>
            <a:r>
              <a:rPr lang="en-US" sz="2400" dirty="0" smtClean="0"/>
              <a:t>, children's games, toys, songs and dances.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Documents and Settings\Stjepan\My Documents\Sara\FASCIKLI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2801">
            <a:off x="849997" y="1525265"/>
            <a:ext cx="1969637" cy="296604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0" y="0"/>
            <a:ext cx="92155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Photographic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Section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54" name="Picture 10" descr="C:\Documents and Settings\Stjepan\My Documents\Sara\FASCIKLI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5377">
            <a:off x="5774964" y="2113755"/>
            <a:ext cx="2261522" cy="1699675"/>
          </a:xfrm>
          <a:prstGeom prst="rect">
            <a:avLst/>
          </a:prstGeom>
          <a:noFill/>
        </p:spPr>
      </p:pic>
      <p:pic>
        <p:nvPicPr>
          <p:cNvPr id="6155" name="Picture 11" descr="C:\Documents and Settings\Stjepan\My Documents\Sara\FASCIKLIN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86124"/>
            <a:ext cx="3357586" cy="2751355"/>
          </a:xfrm>
          <a:prstGeom prst="rect">
            <a:avLst/>
          </a:prstGeom>
          <a:noFill/>
        </p:spPr>
      </p:pic>
      <p:sp>
        <p:nvSpPr>
          <p:cNvPr id="17" name="Pravokutnik 16"/>
          <p:cNvSpPr/>
          <p:nvPr/>
        </p:nvSpPr>
        <p:spPr>
          <a:xfrm>
            <a:off x="142844" y="607220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en-US" dirty="0" smtClean="0"/>
              <a:t>the photography department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keeps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en-US" dirty="0" smtClean="0"/>
              <a:t> all the events related to school and around it.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Section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Fine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Arts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Documents and Settings\Stjepan\My Documents\Sara\FASCIKLIN\boje_dev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76923">
            <a:off x="5405622" y="2057653"/>
            <a:ext cx="2536222" cy="1641085"/>
          </a:xfrm>
          <a:prstGeom prst="rect">
            <a:avLst/>
          </a:prstGeom>
          <a:noFill/>
        </p:spPr>
      </p:pic>
      <p:pic>
        <p:nvPicPr>
          <p:cNvPr id="7174" name="Picture 6" descr="C:\Documents and Settings\Stjepan\My Documents\Sara\FASCIKLIN\hggggg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0765">
            <a:off x="309781" y="1675500"/>
            <a:ext cx="3521931" cy="2424104"/>
          </a:xfrm>
          <a:prstGeom prst="rect">
            <a:avLst/>
          </a:prstGeom>
          <a:noFill/>
        </p:spPr>
      </p:pic>
      <p:pic>
        <p:nvPicPr>
          <p:cNvPr id="7175" name="Picture 7" descr="C:\Documents and Settings\Stjepan\My Documents\Sara\FASCIKLIN\bbbbbbb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3339473" cy="250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Pravokutnik 10"/>
          <p:cNvSpPr/>
          <p:nvPr/>
        </p:nvSpPr>
        <p:spPr>
          <a:xfrm>
            <a:off x="3643306" y="400050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Deals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</a:t>
            </a:r>
            <a:r>
              <a:rPr lang="en-US" dirty="0" smtClean="0"/>
              <a:t>esthetic</a:t>
            </a:r>
            <a:r>
              <a:rPr lang="hr-HR" dirty="0" smtClean="0"/>
              <a:t>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en-US" dirty="0" smtClean="0"/>
              <a:t> school. Together with the ethnographic section participates in the aesthetic arrangement of ethno - collection of various events and performances in school and participate</a:t>
            </a:r>
            <a:r>
              <a:rPr lang="hr-HR" dirty="0" smtClean="0"/>
              <a:t>s</a:t>
            </a:r>
            <a:r>
              <a:rPr lang="en-US" dirty="0" smtClean="0"/>
              <a:t> in monitoring the school co-operatives at festivals and concerts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arrang</a:t>
            </a:r>
            <a:r>
              <a:rPr lang="hr-HR" dirty="0" smtClean="0"/>
              <a:t>es </a:t>
            </a:r>
            <a:r>
              <a:rPr lang="hr-HR" dirty="0" err="1" smtClean="0"/>
              <a:t>their</a:t>
            </a:r>
            <a:r>
              <a:rPr lang="en-US" dirty="0" smtClean="0"/>
              <a:t> stands. Prepares labels and packaging for the products of other sections.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57158" y="357166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collectors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medical</a:t>
            </a:r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plants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 descr="C:\Documents and Settings\Stjepan\My Documents\Sara\FASCIKLIN\kami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2827809" cy="2119324"/>
          </a:xfrm>
          <a:prstGeom prst="rect">
            <a:avLst/>
          </a:prstGeom>
          <a:noFill/>
        </p:spPr>
      </p:pic>
      <p:pic>
        <p:nvPicPr>
          <p:cNvPr id="8197" name="Picture 5" descr="C:\Documents and Settings\Stjepan\My Documents\Sara\FASCIKLIN\7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2381250" cy="2009775"/>
          </a:xfrm>
          <a:prstGeom prst="rect">
            <a:avLst/>
          </a:prstGeom>
          <a:noFill/>
        </p:spPr>
      </p:pic>
      <p:pic>
        <p:nvPicPr>
          <p:cNvPr id="8196" name="Picture 4" descr="C:\Documents and Settings\Stjepan\My Documents\Sara\FASCIKLIN\hj,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714620"/>
            <a:ext cx="2500330" cy="1875248"/>
          </a:xfrm>
          <a:prstGeom prst="rect">
            <a:avLst/>
          </a:prstGeom>
          <a:noFill/>
        </p:spPr>
      </p:pic>
      <p:pic>
        <p:nvPicPr>
          <p:cNvPr id="8194" name="Picture 2" descr="C:\Documents and Settings\Stjepan\My Documents\Sara\FASCIKLIN\ljekovito_bilj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76"/>
            <a:ext cx="2786082" cy="2365380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0" y="5934671"/>
            <a:ext cx="9358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Members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 </a:t>
            </a:r>
            <a:r>
              <a:rPr lang="en-US" dirty="0" smtClean="0"/>
              <a:t>section collect herbs for tea: elder, chamomile, mint, walnut, nettle, linden, rosemary, acacia, rose petals, marigold and pomegranate. Herbs </a:t>
            </a:r>
            <a:r>
              <a:rPr lang="hr-HR" dirty="0" smtClean="0"/>
              <a:t>are </a:t>
            </a:r>
            <a:r>
              <a:rPr lang="en-US" dirty="0" smtClean="0"/>
              <a:t>dried and packed in the school premises. Tea is </a:t>
            </a:r>
            <a:r>
              <a:rPr lang="hr-HR" dirty="0" err="1" smtClean="0"/>
              <a:t>our</a:t>
            </a:r>
            <a:r>
              <a:rPr lang="en-US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en-US" dirty="0" smtClean="0"/>
              <a:t>specialty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en-US" dirty="0" smtClean="0"/>
              <a:t>a unique flavor.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tjepan\My Documents\Sara\FASCIKLIN\100002020202020202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429024" cy="2571768"/>
          </a:xfrm>
          <a:prstGeom prst="rect">
            <a:avLst/>
          </a:prstGeom>
          <a:noFill/>
        </p:spPr>
      </p:pic>
      <p:pic>
        <p:nvPicPr>
          <p:cNvPr id="9219" name="Picture 3" descr="C:\Documents and Settings\Stjepan\My Documents\Sara\FASCIKLIN\22.5.2004 9-45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643317" cy="2732488"/>
          </a:xfrm>
          <a:prstGeom prst="rect">
            <a:avLst/>
          </a:prstGeom>
          <a:noFill/>
        </p:spPr>
      </p:pic>
      <p:pic>
        <p:nvPicPr>
          <p:cNvPr id="9220" name="Picture 4" descr="C:\Documents and Settings\Stjepan\My Documents\Sara\FASCIKLIN\Picture 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3429024" cy="257176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43240" y="4572008"/>
            <a:ext cx="635798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r>
              <a:rPr lang="hr-H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Embroiderers</a:t>
            </a: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r-H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12858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C:\Documents and Settings\Stjepan\My Documents\Sara\FASCIKLIN\020202020202024505050501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312786" cy="2714644"/>
          </a:xfrm>
          <a:prstGeom prst="rect">
            <a:avLst/>
          </a:prstGeom>
          <a:noFill/>
        </p:spPr>
      </p:pic>
      <p:pic>
        <p:nvPicPr>
          <p:cNvPr id="10243" name="Picture 3" descr="C:\Documents and Settings\Stjepan\My Documents\Sara\FASCIKLIN\20001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905256" cy="2935043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3571868" y="571480"/>
            <a:ext cx="5286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hr-H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Klinček</a:t>
            </a:r>
            <a:endParaRPr lang="hr-HR" sz="5400" dirty="0"/>
          </a:p>
        </p:txBody>
      </p:sp>
      <p:sp>
        <p:nvSpPr>
          <p:cNvPr id="7" name="Pravokutnik 6"/>
          <p:cNvSpPr/>
          <p:nvPr/>
        </p:nvSpPr>
        <p:spPr>
          <a:xfrm>
            <a:off x="0" y="3429000"/>
            <a:ext cx="471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hr-H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section</a:t>
            </a:r>
            <a:endParaRPr lang="hr-HR" sz="5400" dirty="0"/>
          </a:p>
        </p:txBody>
      </p:sp>
      <p:sp>
        <p:nvSpPr>
          <p:cNvPr id="8" name="Pravokutnik 7"/>
          <p:cNvSpPr/>
          <p:nvPr/>
        </p:nvSpPr>
        <p:spPr>
          <a:xfrm>
            <a:off x="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Section deals with the production of  pears and apples</a:t>
            </a:r>
            <a:r>
              <a:rPr lang="hr-HR" dirty="0" smtClean="0"/>
              <a:t> </a:t>
            </a:r>
            <a:r>
              <a:rPr lang="hr-HR" dirty="0" err="1" smtClean="0"/>
              <a:t>compote</a:t>
            </a:r>
            <a:r>
              <a:rPr lang="en-US" dirty="0" smtClean="0"/>
              <a:t>, honey, dandelion, elderberry</a:t>
            </a:r>
            <a:r>
              <a:rPr lang="hr-HR" dirty="0" smtClean="0"/>
              <a:t> </a:t>
            </a:r>
            <a:r>
              <a:rPr lang="en-US" dirty="0" smtClean="0"/>
              <a:t> jam, and the fostering of traditional flower beds. Artistic branch </a:t>
            </a:r>
            <a:r>
              <a:rPr lang="hr-HR" dirty="0" err="1" smtClean="0"/>
              <a:t>deals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en-US" dirty="0" smtClean="0"/>
              <a:t> ma</a:t>
            </a:r>
            <a:r>
              <a:rPr lang="hr-HR" dirty="0" smtClean="0"/>
              <a:t>king</a:t>
            </a:r>
            <a:r>
              <a:rPr lang="en-US" dirty="0" smtClean="0"/>
              <a:t> packaging for the compote, honey and jam.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</a:t>
            </a:r>
            <a:r>
              <a:rPr lang="hr-H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Section</a:t>
            </a: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b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  <a:r>
              <a:rPr lang="hr-H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Drijenčeki</a:t>
            </a: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7" name="Picture 3" descr="C:\Documents and Settings\Stjepan\My Documents\Sara\FASCIKLIN\201020102010505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531658" cy="4143404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 deals with the production of marmalade </a:t>
            </a:r>
            <a:r>
              <a:rPr lang="en-US" dirty="0" err="1" smtClean="0"/>
              <a:t>drenjina</a:t>
            </a:r>
            <a:r>
              <a:rPr lang="en-US" dirty="0" smtClean="0"/>
              <a:t> in a natural way. Their aim is to investigate the medical properties </a:t>
            </a:r>
            <a:r>
              <a:rPr lang="hr-HR" dirty="0" err="1" smtClean="0"/>
              <a:t>of</a:t>
            </a:r>
            <a:r>
              <a:rPr lang="hr-HR" smtClean="0"/>
              <a:t> </a:t>
            </a:r>
            <a:r>
              <a:rPr lang="en-US" smtClean="0"/>
              <a:t>drenjina</a:t>
            </a:r>
            <a:r>
              <a:rPr lang="en-US" dirty="0" smtClean="0"/>
              <a:t> and other edible wild fruits disadvantaged and develop awareness of everyday use </a:t>
            </a:r>
            <a:r>
              <a:rPr lang="en-US" dirty="0" err="1" smtClean="0"/>
              <a:t>drenjina</a:t>
            </a:r>
            <a:r>
              <a:rPr lang="en-US" dirty="0" smtClean="0"/>
              <a:t> as a medicinal food.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our school there are </a:t>
            </a:r>
            <a:r>
              <a:rPr lang="hr-HR" dirty="0" smtClean="0"/>
              <a:t>a </a:t>
            </a:r>
            <a:r>
              <a:rPr lang="en-US" dirty="0" smtClean="0"/>
              <a:t>lots of extracurricular activities such as Red Cross</a:t>
            </a:r>
            <a:r>
              <a:rPr lang="hr-HR" dirty="0" smtClean="0"/>
              <a:t> Group.</a:t>
            </a:r>
          </a:p>
          <a:p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1857356" y="500042"/>
            <a:ext cx="4653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RED CROSS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6" name="Picture 2" descr="C:\Documents and Settings\Stjepan\My Documents\Sara\FASCIKLIN\50000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4071966" cy="3053975"/>
          </a:xfrm>
          <a:prstGeom prst="rect">
            <a:avLst/>
          </a:prstGeom>
          <a:noFill/>
        </p:spPr>
      </p:pic>
      <p:pic>
        <p:nvPicPr>
          <p:cNvPr id="36867" name="Picture 3" descr="C:\Documents and Settings\Stjepan\My Documents\Sara\FASCIKLIN\20202020202020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928934"/>
            <a:ext cx="400052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HISTORY OF THE SCHOOL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first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Gornja Stubica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built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1863.</a:t>
            </a:r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US" dirty="0" smtClean="0"/>
              <a:t>197</a:t>
            </a:r>
            <a:r>
              <a:rPr lang="hr-HR" dirty="0" smtClean="0"/>
              <a:t>0</a:t>
            </a:r>
            <a:r>
              <a:rPr lang="en-US" dirty="0" smtClean="0"/>
              <a:t> </a:t>
            </a:r>
            <a:r>
              <a:rPr lang="hr-HR" dirty="0" smtClean="0"/>
              <a:t>t</a:t>
            </a:r>
            <a:r>
              <a:rPr lang="en-US" dirty="0" smtClean="0"/>
              <a:t>he students and teachers move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hr-HR" dirty="0" smtClean="0"/>
              <a:t>to</a:t>
            </a:r>
            <a:r>
              <a:rPr lang="en-US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new school building. The school changed its name in</a:t>
            </a:r>
            <a:r>
              <a:rPr lang="hr-HR" dirty="0" smtClean="0"/>
              <a:t>to</a:t>
            </a:r>
            <a:r>
              <a:rPr lang="en-US" dirty="0" smtClean="0"/>
              <a:t> the Primary School "</a:t>
            </a:r>
            <a:r>
              <a:rPr lang="en-US" dirty="0" err="1" smtClean="0"/>
              <a:t>Matija</a:t>
            </a:r>
            <a:r>
              <a:rPr lang="en-US" dirty="0" smtClean="0"/>
              <a:t> </a:t>
            </a:r>
            <a:r>
              <a:rPr lang="en-US" dirty="0" err="1" smtClean="0"/>
              <a:t>Gubec</a:t>
            </a:r>
            <a:r>
              <a:rPr lang="en-US" dirty="0" smtClean="0"/>
              <a:t>“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1026" name="Picture 2" descr="C:\Documents and Settings\Stjepan\My Documents\Sara\FASCIKLIN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3071834" cy="2222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7467600" cy="7747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</a:t>
            </a: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LIPIN     PUČKOŠKOLAC</a:t>
            </a:r>
            <a:endParaRPr lang="hr-H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 descr="C:\Documents and Settings\Stjepan\My Documents\Sara\FASCIKLIN\HJGJHGFBHGFHGFCF GB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1428760" cy="2012339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3428992" y="178592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/>
              <a:t>Lipin</a:t>
            </a:r>
            <a:r>
              <a:rPr lang="en-US" sz="3600" dirty="0" smtClean="0"/>
              <a:t> </a:t>
            </a:r>
            <a:r>
              <a:rPr lang="en-US" sz="3600" dirty="0" err="1" smtClean="0"/>
              <a:t>pučkoškola</a:t>
            </a:r>
            <a:r>
              <a:rPr lang="hr-HR" sz="3600" dirty="0" smtClean="0"/>
              <a:t>c; </a:t>
            </a:r>
            <a:r>
              <a:rPr lang="hr-HR" sz="3600" dirty="0" err="1" smtClean="0"/>
              <a:t>our</a:t>
            </a:r>
            <a:r>
              <a:rPr lang="en-US" sz="3600" dirty="0" smtClean="0"/>
              <a:t> school </a:t>
            </a:r>
            <a:r>
              <a:rPr lang="hr-HR" sz="3600" dirty="0" smtClean="0"/>
              <a:t>news</a:t>
            </a:r>
            <a:r>
              <a:rPr lang="en-US" sz="3600" dirty="0" smtClean="0"/>
              <a:t>paper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en-US" sz="3600" dirty="0" smtClean="0"/>
              <a:t>you can read</a:t>
            </a:r>
            <a:r>
              <a:rPr lang="hr-HR" sz="3600" dirty="0" smtClean="0"/>
              <a:t> all</a:t>
            </a:r>
            <a:r>
              <a:rPr lang="en-US" sz="3600" dirty="0" smtClean="0"/>
              <a:t> the school news</a:t>
            </a:r>
            <a:r>
              <a:rPr lang="hr-HR" sz="3600" dirty="0" smtClean="0"/>
              <a:t>…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latin typeface="Bookman Old Style" pitchFamily="18" charset="0"/>
              </a:rPr>
              <a:t>Made</a:t>
            </a:r>
            <a:r>
              <a:rPr lang="hr-HR" dirty="0" smtClean="0">
                <a:latin typeface="Bookman Old Style" pitchFamily="18" charset="0"/>
              </a:rPr>
              <a:t> </a:t>
            </a:r>
            <a:r>
              <a:rPr lang="hr-HR" dirty="0" err="1" smtClean="0">
                <a:latin typeface="Bookman Old Style" pitchFamily="18" charset="0"/>
              </a:rPr>
              <a:t>by</a:t>
            </a:r>
            <a:r>
              <a:rPr lang="hr-HR" dirty="0" smtClean="0">
                <a:latin typeface="Bookman Old Style" pitchFamily="18" charset="0"/>
              </a:rPr>
              <a:t>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Manda </a:t>
            </a:r>
            <a:r>
              <a:rPr lang="hr-HR" dirty="0" err="1" smtClean="0"/>
              <a:t>Klanjčić</a:t>
            </a:r>
            <a:endParaRPr lang="hr-HR" dirty="0" smtClean="0"/>
          </a:p>
          <a:p>
            <a:r>
              <a:rPr lang="hr-HR" dirty="0" smtClean="0"/>
              <a:t>Izabela Lukina</a:t>
            </a:r>
          </a:p>
          <a:p>
            <a:r>
              <a:rPr lang="hr-HR" dirty="0" smtClean="0"/>
              <a:t>Ivana </a:t>
            </a:r>
            <a:r>
              <a:rPr lang="hr-HR" dirty="0" err="1" smtClean="0"/>
              <a:t>Kosec</a:t>
            </a:r>
            <a:endParaRPr lang="hr-HR" dirty="0" smtClean="0"/>
          </a:p>
          <a:p>
            <a:r>
              <a:rPr lang="hr-HR" dirty="0" smtClean="0"/>
              <a:t>Marta </a:t>
            </a:r>
            <a:r>
              <a:rPr lang="hr-HR" dirty="0" err="1" smtClean="0"/>
              <a:t>Španec</a:t>
            </a:r>
            <a:endParaRPr lang="hr-HR" dirty="0" smtClean="0"/>
          </a:p>
          <a:p>
            <a:r>
              <a:rPr lang="hr-HR" dirty="0" smtClean="0"/>
              <a:t>Sara Drempetić</a:t>
            </a:r>
          </a:p>
          <a:p>
            <a:r>
              <a:rPr lang="hr-HR" dirty="0" smtClean="0"/>
              <a:t>Antonela </a:t>
            </a:r>
            <a:r>
              <a:rPr lang="hr-HR" dirty="0" err="1" smtClean="0"/>
              <a:t>Čupar</a:t>
            </a:r>
            <a:endParaRPr lang="hr-HR" dirty="0" smtClean="0"/>
          </a:p>
          <a:p>
            <a:r>
              <a:rPr lang="hr-HR" dirty="0" smtClean="0"/>
              <a:t>8</a:t>
            </a:r>
            <a:r>
              <a:rPr lang="hr-HR" dirty="0" smtClean="0"/>
              <a:t>.A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37891" name="Picture 3" descr="C:\Documents and Settings\Stjepan\My Documents\Sara\FASCIKLIN\smiley_with_thumbs_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3970260" cy="24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4800" y="1357298"/>
            <a:ext cx="5481646" cy="5244670"/>
          </a:xfrm>
        </p:spPr>
        <p:txBody>
          <a:bodyPr/>
          <a:lstStyle/>
          <a:p>
            <a:r>
              <a:rPr lang="hr-HR" dirty="0" err="1" smtClean="0"/>
              <a:t>From</a:t>
            </a:r>
            <a:r>
              <a:rPr lang="en-US" dirty="0" smtClean="0"/>
              <a:t>1996</a:t>
            </a:r>
            <a:r>
              <a:rPr lang="hr-HR" dirty="0" smtClean="0"/>
              <a:t> t</a:t>
            </a:r>
            <a:r>
              <a:rPr lang="en-US" dirty="0" smtClean="0"/>
              <a:t>he school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en-US" dirty="0" smtClean="0"/>
              <a:t> included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US" dirty="0" smtClean="0"/>
              <a:t>the GLOBE project. We were the first elementary school in the Republic of Croatia, which began sending data </a:t>
            </a:r>
            <a:r>
              <a:rPr lang="hr-HR" dirty="0" smtClean="0"/>
              <a:t>to</a:t>
            </a:r>
            <a:r>
              <a:rPr lang="en-US" dirty="0" smtClean="0"/>
              <a:t> the GLOBE center in the United States.</a:t>
            </a:r>
          </a:p>
          <a:p>
            <a:endParaRPr lang="hr-HR" dirty="0"/>
          </a:p>
        </p:txBody>
      </p:sp>
      <p:pic>
        <p:nvPicPr>
          <p:cNvPr id="4099" name="Picture 3" descr="C:\Documents and Settings\Stjepan\My Documents\Sara\FASCIKLIN\GlobeUK-log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357454" cy="253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2786050" y="571480"/>
            <a:ext cx="6072230" cy="1571636"/>
          </a:xfrm>
        </p:spPr>
        <p:txBody>
          <a:bodyPr/>
          <a:lstStyle/>
          <a:p>
            <a:r>
              <a:rPr lang="en-US" dirty="0" smtClean="0"/>
              <a:t>We have one kitchen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en-US" dirty="0" smtClean="0"/>
              <a:t>we eat healthy and delicious food every day </a:t>
            </a:r>
            <a:endParaRPr lang="hr-HR" dirty="0"/>
          </a:p>
        </p:txBody>
      </p:sp>
      <p:pic>
        <p:nvPicPr>
          <p:cNvPr id="6147" name="Picture 3" descr="C:\Documents and Settings\Stjepan\My Documents\Sara\FASCIKLIN\P630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3321438" cy="4429156"/>
          </a:xfrm>
          <a:prstGeom prst="rect">
            <a:avLst/>
          </a:prstGeom>
          <a:noFill/>
        </p:spPr>
      </p:pic>
      <p:pic>
        <p:nvPicPr>
          <p:cNvPr id="6148" name="Picture 4" descr="C:\Documents and Settings\Stjepan\My Documents\Sara\FASCIKLIN\P63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357150" cy="3143272"/>
          </a:xfrm>
          <a:prstGeom prst="rect">
            <a:avLst/>
          </a:prstGeom>
          <a:noFill/>
        </p:spPr>
      </p:pic>
      <p:sp>
        <p:nvSpPr>
          <p:cNvPr id="8" name="5-kraka zvijezda 7"/>
          <p:cNvSpPr/>
          <p:nvPr/>
        </p:nvSpPr>
        <p:spPr>
          <a:xfrm>
            <a:off x="285720" y="1071546"/>
            <a:ext cx="928694" cy="857256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   INSIDE OUR SCHOOL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7467600" cy="4873752"/>
          </a:xfrm>
        </p:spPr>
        <p:txBody>
          <a:bodyPr/>
          <a:lstStyle/>
          <a:p>
            <a:r>
              <a:rPr lang="en-US" dirty="0" smtClean="0"/>
              <a:t>On the ground floor </a:t>
            </a:r>
            <a:r>
              <a:rPr lang="hr-HR" dirty="0" err="1" smtClean="0"/>
              <a:t>there</a:t>
            </a:r>
            <a:r>
              <a:rPr lang="hr-HR" dirty="0" smtClean="0"/>
              <a:t> is</a:t>
            </a:r>
            <a:r>
              <a:rPr lang="en-US" dirty="0" smtClean="0"/>
              <a:t> the gym, classrooms for the Croatian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en-US" dirty="0" smtClean="0"/>
              <a:t>, art</a:t>
            </a:r>
            <a:r>
              <a:rPr lang="hr-HR" dirty="0" smtClean="0"/>
              <a:t> </a:t>
            </a:r>
            <a:r>
              <a:rPr lang="hr-HR" dirty="0" err="1" smtClean="0"/>
              <a:t>classroom</a:t>
            </a:r>
            <a:r>
              <a:rPr lang="en-US" dirty="0" smtClean="0"/>
              <a:t> </a:t>
            </a:r>
            <a:r>
              <a:rPr lang="en-US" dirty="0" smtClean="0"/>
              <a:t>and the </a:t>
            </a:r>
            <a:r>
              <a:rPr lang="hr-HR" dirty="0" smtClean="0"/>
              <a:t>l</a:t>
            </a:r>
            <a:r>
              <a:rPr lang="en-US" dirty="0" err="1" smtClean="0"/>
              <a:t>ibrary</a:t>
            </a:r>
            <a:r>
              <a:rPr lang="en-US" dirty="0" smtClean="0"/>
              <a:t>. There are a lot of books and magazines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123" name="Picture 3" descr="C:\Documents and Settings\Stjepan\My Documents\Sara\FASCIKLIN\pol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619525" cy="2714644"/>
          </a:xfrm>
          <a:prstGeom prst="rect">
            <a:avLst/>
          </a:prstGeom>
          <a:noFill/>
        </p:spPr>
      </p:pic>
      <p:pic>
        <p:nvPicPr>
          <p:cNvPr id="5124" name="Picture 4" descr="C:\Documents and Settings\Stjepan\My Documents\Sara\FASCIKLIN\izloz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hr-HR" dirty="0" smtClean="0"/>
              <a:t>                  </a:t>
            </a:r>
            <a:r>
              <a:rPr lang="hr-HR" dirty="0" err="1" smtClean="0"/>
              <a:t>the</a:t>
            </a:r>
            <a:r>
              <a:rPr lang="hr-HR" dirty="0" smtClean="0"/>
              <a:t> first </a:t>
            </a:r>
            <a:r>
              <a:rPr lang="hr-HR" dirty="0" err="1" smtClean="0"/>
              <a:t>floor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85786" y="1428736"/>
            <a:ext cx="7139014" cy="50452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On </a:t>
            </a:r>
            <a:r>
              <a:rPr lang="hr-HR" dirty="0" err="1" smtClean="0"/>
              <a:t>the</a:t>
            </a:r>
            <a:r>
              <a:rPr lang="hr-HR" dirty="0" smtClean="0"/>
              <a:t> first </a:t>
            </a:r>
            <a:r>
              <a:rPr lang="hr-HR" dirty="0" err="1" smtClean="0"/>
              <a:t>floor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science</a:t>
            </a:r>
            <a:r>
              <a:rPr lang="hr-HR" dirty="0" smtClean="0"/>
              <a:t>, </a:t>
            </a:r>
            <a:r>
              <a:rPr lang="hr-HR" dirty="0" err="1" smtClean="0"/>
              <a:t>mathematics</a:t>
            </a:r>
            <a:r>
              <a:rPr lang="hr-HR" dirty="0" smtClean="0"/>
              <a:t>,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chemistry</a:t>
            </a:r>
            <a:r>
              <a:rPr lang="hr-HR" dirty="0" smtClean="0"/>
              <a:t> </a:t>
            </a:r>
            <a:r>
              <a:rPr lang="hr-HR" dirty="0" err="1" smtClean="0"/>
              <a:t>classrooms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 </a:t>
            </a:r>
            <a:r>
              <a:rPr lang="hr-HR" dirty="0" err="1" smtClean="0"/>
              <a:t>computer</a:t>
            </a:r>
            <a:r>
              <a:rPr lang="hr-HR" dirty="0" smtClean="0"/>
              <a:t> </a:t>
            </a:r>
            <a:r>
              <a:rPr lang="hr-HR" dirty="0" err="1" smtClean="0"/>
              <a:t>room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171" name="Picture 3" descr="C:\Documents and Settings\Stjepan\My Documents\Sara\FASCIKLIN\P630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286412" cy="39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floor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floor</a:t>
            </a:r>
            <a:r>
              <a:rPr lang="hr-HR" dirty="0" smtClean="0"/>
              <a:t> 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classrooms</a:t>
            </a:r>
            <a:r>
              <a:rPr lang="hr-HR" dirty="0" smtClean="0"/>
              <a:t> for </a:t>
            </a:r>
            <a:r>
              <a:rPr lang="hr-HR" dirty="0" err="1" smtClean="0"/>
              <a:t>geography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for</a:t>
            </a:r>
            <a:r>
              <a:rPr lang="hr-HR" dirty="0" smtClean="0"/>
              <a:t> </a:t>
            </a:r>
            <a:r>
              <a:rPr lang="hr-HR" dirty="0" err="1" smtClean="0"/>
              <a:t>foreign</a:t>
            </a:r>
            <a:r>
              <a:rPr lang="hr-HR" dirty="0" smtClean="0"/>
              <a:t> </a:t>
            </a:r>
            <a:r>
              <a:rPr lang="hr-HR" dirty="0" err="1" smtClean="0"/>
              <a:t>languages</a:t>
            </a:r>
            <a:r>
              <a:rPr lang="hr-HR" dirty="0" smtClean="0"/>
              <a:t>.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German.</a:t>
            </a:r>
          </a:p>
          <a:p>
            <a:endParaRPr lang="hr-HR" dirty="0"/>
          </a:p>
        </p:txBody>
      </p:sp>
      <p:pic>
        <p:nvPicPr>
          <p:cNvPr id="8195" name="Picture 3" descr="C:\Documents and Settings\Stjepan\My Documents\Sara\FASCIKLIN\P630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2630427"/>
            <a:ext cx="2428893" cy="1995274"/>
          </a:xfrm>
          <a:prstGeom prst="rect">
            <a:avLst/>
          </a:prstGeom>
          <a:noFill/>
        </p:spPr>
      </p:pic>
      <p:pic>
        <p:nvPicPr>
          <p:cNvPr id="8196" name="Picture 4" descr="C:\Documents and Settings\Stjepan\My Documents\Sara\FASCIKLIN\P63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876"/>
            <a:ext cx="2460274" cy="1709373"/>
          </a:xfrm>
          <a:prstGeom prst="rect">
            <a:avLst/>
          </a:prstGeom>
          <a:noFill/>
        </p:spPr>
      </p:pic>
      <p:pic>
        <p:nvPicPr>
          <p:cNvPr id="8198" name="Picture 6" descr="C:\Documents and Settings\Stjepan\My Documents\Sara\FASCIKLIN\P630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929198"/>
            <a:ext cx="2000264" cy="150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attic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000100" y="1600200"/>
            <a:ext cx="6924700" cy="4873752"/>
          </a:xfrm>
        </p:spPr>
        <p:txBody>
          <a:bodyPr/>
          <a:lstStyle/>
          <a:p>
            <a:r>
              <a:rPr lang="en-US" dirty="0" smtClean="0"/>
              <a:t>In the attic </a:t>
            </a:r>
            <a:r>
              <a:rPr lang="hr-HR" dirty="0" err="1" smtClean="0"/>
              <a:t>there</a:t>
            </a:r>
            <a:r>
              <a:rPr lang="hr-HR" dirty="0" smtClean="0"/>
              <a:t> is</a:t>
            </a:r>
            <a:r>
              <a:rPr lang="en-US" dirty="0" smtClean="0"/>
              <a:t> the</a:t>
            </a:r>
            <a:r>
              <a:rPr lang="hr-HR" dirty="0" smtClean="0"/>
              <a:t> </a:t>
            </a:r>
            <a:r>
              <a:rPr lang="hr-HR" dirty="0" err="1" smtClean="0"/>
              <a:t>music</a:t>
            </a:r>
            <a:r>
              <a:rPr lang="hr-HR" dirty="0" smtClean="0"/>
              <a:t>,</a:t>
            </a:r>
            <a:r>
              <a:rPr lang="en-US" dirty="0" smtClean="0"/>
              <a:t> mathematics, Croatian, and the preschool</a:t>
            </a:r>
            <a:r>
              <a:rPr lang="hr-HR" dirty="0" smtClean="0"/>
              <a:t> </a:t>
            </a:r>
            <a:r>
              <a:rPr lang="hr-HR" dirty="0" err="1" smtClean="0"/>
              <a:t>classroom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7" name="Picture 3" descr="C:\Documents and Settings\Stjepan\My Documents\Sara\FASCIKLIN\P630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789">
            <a:off x="1071538" y="2714619"/>
            <a:ext cx="2786082" cy="1727415"/>
          </a:xfrm>
          <a:prstGeom prst="rect">
            <a:avLst/>
          </a:prstGeom>
          <a:noFill/>
        </p:spPr>
      </p:pic>
      <p:pic>
        <p:nvPicPr>
          <p:cNvPr id="1029" name="Picture 5" descr="C:\Documents and Settings\Stjepan\My Documents\Sara\FASCIKLIN\chgfghfchgfcfcvcvcvcvc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3534">
            <a:off x="4866518" y="2833389"/>
            <a:ext cx="2428892" cy="313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tjepan\My Documents\Sara\FASCIKLIN\nmmmmmmmmmmmmm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7474" cy="335758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5329246" cy="1143008"/>
          </a:xfrm>
        </p:spPr>
        <p:txBody>
          <a:bodyPr/>
          <a:lstStyle/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Documents and Settings\Stjepan\My Documents\Sara\FASCIKLIN\vbbbbbbbbb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429" y="3428976"/>
            <a:ext cx="4184571" cy="3429024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3357554" y="928670"/>
            <a:ext cx="489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TRADITIONAL</a:t>
            </a:r>
          </a:p>
          <a:p>
            <a:pPr algn="ctr"/>
            <a:r>
              <a:rPr lang="hr-H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customs</a:t>
            </a:r>
            <a:r>
              <a:rPr lang="hr-H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hr-H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571472" y="4500570"/>
            <a:ext cx="3833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</a:t>
            </a:r>
            <a:r>
              <a:rPr lang="hr-H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objects</a:t>
            </a:r>
            <a:endParaRPr lang="hr-H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560</TotalTime>
  <Words>581</Words>
  <Application>Microsoft Office PowerPoint</Application>
  <PresentationFormat>Prikaz na zaslonu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Oriel</vt:lpstr>
      <vt:lpstr>OŠ MATIJE GUPCA  GORNJA STUBICA</vt:lpstr>
      <vt:lpstr>         HISTORY OF THE SCHOOL</vt:lpstr>
      <vt:lpstr>Slajd 3</vt:lpstr>
      <vt:lpstr>Slajd 4</vt:lpstr>
      <vt:lpstr>            INSIDE OUR SCHOOL</vt:lpstr>
      <vt:lpstr>                  the first floor</vt:lpstr>
      <vt:lpstr>                 the second floor</vt:lpstr>
      <vt:lpstr> the attic</vt:lpstr>
      <vt:lpstr>Slajd 9</vt:lpstr>
      <vt:lpstr>Slajd 10</vt:lpstr>
      <vt:lpstr>FRUIT  GROUP </vt:lpstr>
      <vt:lpstr> </vt:lpstr>
      <vt:lpstr> </vt:lpstr>
      <vt:lpstr> </vt:lpstr>
      <vt:lpstr> </vt:lpstr>
      <vt:lpstr>            Embroiderers </vt:lpstr>
      <vt:lpstr> </vt:lpstr>
      <vt:lpstr>                  Section                     Drijenčeki  </vt:lpstr>
      <vt:lpstr>Slajd 19</vt:lpstr>
      <vt:lpstr>                              LIPIN     PUČKOŠKOLAC</vt:lpstr>
      <vt:lpstr>Made by: 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MATIJE GUPCA  GORNJA STUBICA</dc:title>
  <dc:creator>Stjepan</dc:creator>
  <cp:lastModifiedBy>Učitelji</cp:lastModifiedBy>
  <cp:revision>67</cp:revision>
  <dcterms:created xsi:type="dcterms:W3CDTF">2011-11-09T13:22:56Z</dcterms:created>
  <dcterms:modified xsi:type="dcterms:W3CDTF">2012-09-20T15:44:07Z</dcterms:modified>
</cp:coreProperties>
</file>