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drawings/drawing6.xml" ContentType="application/vnd.openxmlformats-officedocument.drawingml.chartshapes+xml"/>
  <Override PartName="/ppt/charts/chart7.xml" ContentType="application/vnd.openxmlformats-officedocument.drawingml.chart+xml"/>
  <Override PartName="/ppt/drawings/drawing7.xml" ContentType="application/vnd.openxmlformats-officedocument.drawingml.chartshapes+xml"/>
  <Override PartName="/ppt/charts/chart8.xml" ContentType="application/vnd.openxmlformats-officedocument.drawingml.chart+xml"/>
  <Override PartName="/ppt/drawings/drawing8.xml" ContentType="application/vnd.openxmlformats-officedocument.drawingml.chartshapes+xml"/>
  <Override PartName="/ppt/notesSlides/notesSlide23.xml" ContentType="application/vnd.openxmlformats-officedocument.presentationml.notesSlide+xml"/>
  <Override PartName="/ppt/charts/chart9.xml" ContentType="application/vnd.openxmlformats-officedocument.drawingml.chart+xml"/>
  <Override PartName="/ppt/drawings/drawing9.xml" ContentType="application/vnd.openxmlformats-officedocument.drawingml.chartshape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10.xml" ContentType="application/vnd.openxmlformats-officedocument.drawingml.chart+xml"/>
  <Override PartName="/ppt/drawings/drawing10.xml" ContentType="application/vnd.openxmlformats-officedocument.drawingml.chartshape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67"/>
  </p:notesMasterIdLst>
  <p:sldIdLst>
    <p:sldId id="256" r:id="rId2"/>
    <p:sldId id="257" r:id="rId3"/>
    <p:sldId id="277" r:id="rId4"/>
    <p:sldId id="278" r:id="rId5"/>
    <p:sldId id="259" r:id="rId6"/>
    <p:sldId id="281" r:id="rId7"/>
    <p:sldId id="282" r:id="rId8"/>
    <p:sldId id="348" r:id="rId9"/>
    <p:sldId id="283" r:id="rId10"/>
    <p:sldId id="291" r:id="rId11"/>
    <p:sldId id="294" r:id="rId12"/>
    <p:sldId id="317" r:id="rId13"/>
    <p:sldId id="295" r:id="rId14"/>
    <p:sldId id="299" r:id="rId15"/>
    <p:sldId id="301" r:id="rId16"/>
    <p:sldId id="303" r:id="rId17"/>
    <p:sldId id="305" r:id="rId18"/>
    <p:sldId id="307" r:id="rId19"/>
    <p:sldId id="309" r:id="rId20"/>
    <p:sldId id="319" r:id="rId21"/>
    <p:sldId id="320" r:id="rId22"/>
    <p:sldId id="322" r:id="rId23"/>
    <p:sldId id="323" r:id="rId24"/>
    <p:sldId id="324" r:id="rId25"/>
    <p:sldId id="325" r:id="rId26"/>
    <p:sldId id="326" r:id="rId27"/>
    <p:sldId id="327" r:id="rId28"/>
    <p:sldId id="328" r:id="rId29"/>
    <p:sldId id="331" r:id="rId30"/>
    <p:sldId id="333" r:id="rId31"/>
    <p:sldId id="335" r:id="rId32"/>
    <p:sldId id="336" r:id="rId33"/>
    <p:sldId id="350" r:id="rId34"/>
    <p:sldId id="356" r:id="rId35"/>
    <p:sldId id="357" r:id="rId36"/>
    <p:sldId id="358" r:id="rId37"/>
    <p:sldId id="359" r:id="rId38"/>
    <p:sldId id="360" r:id="rId39"/>
    <p:sldId id="362" r:id="rId40"/>
    <p:sldId id="381" r:id="rId41"/>
    <p:sldId id="382" r:id="rId42"/>
    <p:sldId id="337" r:id="rId43"/>
    <p:sldId id="340" r:id="rId44"/>
    <p:sldId id="341" r:id="rId45"/>
    <p:sldId id="383" r:id="rId46"/>
    <p:sldId id="374" r:id="rId47"/>
    <p:sldId id="344" r:id="rId48"/>
    <p:sldId id="378" r:id="rId49"/>
    <p:sldId id="287" r:id="rId50"/>
    <p:sldId id="363" r:id="rId51"/>
    <p:sldId id="364" r:id="rId52"/>
    <p:sldId id="365" r:id="rId53"/>
    <p:sldId id="366" r:id="rId54"/>
    <p:sldId id="347" r:id="rId55"/>
    <p:sldId id="270" r:id="rId56"/>
    <p:sldId id="271" r:id="rId57"/>
    <p:sldId id="274" r:id="rId58"/>
    <p:sldId id="275" r:id="rId59"/>
    <p:sldId id="367" r:id="rId60"/>
    <p:sldId id="368" r:id="rId61"/>
    <p:sldId id="379" r:id="rId62"/>
    <p:sldId id="372" r:id="rId63"/>
    <p:sldId id="373" r:id="rId64"/>
    <p:sldId id="384" r:id="rId65"/>
    <p:sldId id="386" r:id="rId66"/>
  </p:sldIdLst>
  <p:sldSz cx="9144000" cy="6858000" type="screen4x3"/>
  <p:notesSz cx="6742113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341" autoAdjust="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Microsoft_Excel_Worksheet9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0242521447106341E-3"/>
          <c:y val="1.7334779869907269E-2"/>
          <c:w val="0.86852552838950403"/>
          <c:h val="0.93643914047700649"/>
        </c:manualLayout>
      </c:layout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Prodaja</c:v>
                </c:pt>
              </c:strCache>
            </c:strRef>
          </c:tx>
          <c:explosion val="23"/>
          <c:dPt>
            <c:idx val="1"/>
            <c:bubble3D val="0"/>
            <c:explosion val="10"/>
            <c:extLst>
              <c:ext xmlns:c16="http://schemas.microsoft.com/office/drawing/2014/chart" uri="{C3380CC4-5D6E-409C-BE32-E72D297353CC}">
                <c16:uniqueId val="{00000000-8416-40F0-AD72-70AD9A3FCB20}"/>
              </c:ext>
            </c:extLst>
          </c:dPt>
          <c:dLbls>
            <c:delete val="1"/>
          </c:dLbls>
          <c:cat>
            <c:strRef>
              <c:f>List1!$A$2:$A$5</c:f>
              <c:strCache>
                <c:ptCount val="2"/>
                <c:pt idx="0">
                  <c:v>DA</c:v>
                </c:pt>
                <c:pt idx="1">
                  <c:v>NE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5</c:v>
                </c:pt>
                <c:pt idx="1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16-40F0-AD72-70AD9A3FCB2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82459025955089182"/>
          <c:y val="0.32512351515025828"/>
          <c:w val="9.3619616992320506E-2"/>
          <c:h val="0.1964337755302028"/>
        </c:manualLayout>
      </c:layout>
      <c:overlay val="0"/>
      <c:txPr>
        <a:bodyPr/>
        <a:lstStyle/>
        <a:p>
          <a:pPr>
            <a:defRPr lang="en-US" sz="2400"/>
          </a:pPr>
          <a:endParaRPr lang="sr-Latn-RS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sr-Latn-RS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Prodaja</c:v>
                </c:pt>
              </c:strCache>
            </c:strRef>
          </c:tx>
          <c:dPt>
            <c:idx val="1"/>
            <c:bubble3D val="0"/>
            <c:explosion val="36"/>
            <c:extLst>
              <c:ext xmlns:c16="http://schemas.microsoft.com/office/drawing/2014/chart" uri="{C3380CC4-5D6E-409C-BE32-E72D297353CC}">
                <c16:uniqueId val="{00000000-AB81-4F6C-B608-28157ABF08D4}"/>
              </c:ext>
            </c:extLst>
          </c:dPt>
          <c:dLbls>
            <c:delete val="1"/>
          </c:dLbls>
          <c:cat>
            <c:strRef>
              <c:f>List1!$A$2:$A$5</c:f>
              <c:strCache>
                <c:ptCount val="2"/>
                <c:pt idx="0">
                  <c:v>DA</c:v>
                </c:pt>
                <c:pt idx="1">
                  <c:v>NE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29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81-4F6C-B608-28157ABF08D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7991022010406591"/>
          <c:y val="0.39915690852022201"/>
          <c:w val="8.6862711240042356E-2"/>
          <c:h val="0.18484998327427424"/>
        </c:manualLayout>
      </c:layout>
      <c:overlay val="0"/>
      <c:txPr>
        <a:bodyPr/>
        <a:lstStyle/>
        <a:p>
          <a:pPr>
            <a:defRPr lang="en-US" sz="2400"/>
          </a:pPr>
          <a:endParaRPr lang="sr-Latn-RS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sr-Latn-R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7485149882580488E-3"/>
          <c:y val="3.2067657660404612E-2"/>
          <c:w val="0.83669412851171465"/>
          <c:h val="0.89760455399215622"/>
        </c:manualLayout>
      </c:layout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Prodaja</c:v>
                </c:pt>
              </c:strCache>
            </c:strRef>
          </c:tx>
          <c:explosion val="25"/>
          <c:dPt>
            <c:idx val="0"/>
            <c:bubble3D val="0"/>
            <c:explosion val="0"/>
            <c:extLst>
              <c:ext xmlns:c16="http://schemas.microsoft.com/office/drawing/2014/chart" uri="{C3380CC4-5D6E-409C-BE32-E72D297353CC}">
                <c16:uniqueId val="{00000000-2EE4-4F64-9872-50F68DE8B62F}"/>
              </c:ext>
            </c:extLst>
          </c:dPt>
          <c:dLbls>
            <c:delete val="1"/>
          </c:dLbls>
          <c:cat>
            <c:strRef>
              <c:f>List1!$A$2:$A$5</c:f>
              <c:strCache>
                <c:ptCount val="2"/>
                <c:pt idx="0">
                  <c:v>Listopadno</c:v>
                </c:pt>
                <c:pt idx="1">
                  <c:v>Vazdazeleno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34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E4-4F64-9872-50F68DE8B62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lang="en-US" sz="2400"/>
            </a:pPr>
            <a:endParaRPr lang="sr-Latn-RS"/>
          </a:p>
        </c:txPr>
      </c:legendEntry>
      <c:legendEntry>
        <c:idx val="1"/>
        <c:txPr>
          <a:bodyPr/>
          <a:lstStyle/>
          <a:p>
            <a:pPr>
              <a:defRPr lang="en-US" sz="2400"/>
            </a:pPr>
            <a:endParaRPr lang="sr-Latn-RS"/>
          </a:p>
        </c:txPr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67082734723949189"/>
          <c:y val="0.22518284510563719"/>
          <c:w val="0.30431885159092065"/>
          <c:h val="0.18484998327427457"/>
        </c:manualLayout>
      </c:layout>
      <c:overlay val="0"/>
      <c:txPr>
        <a:bodyPr/>
        <a:lstStyle/>
        <a:p>
          <a:pPr>
            <a:defRPr lang="en-US"/>
          </a:pPr>
          <a:endParaRPr lang="sr-Latn-RS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sr-Latn-R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16"/>
    </mc:Choice>
    <mc:Fallback>
      <c:style val="16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Stupac1</c:v>
                </c:pt>
              </c:strCache>
            </c:strRef>
          </c:tx>
          <c:explosion val="11"/>
          <c:dLbls>
            <c:delete val="1"/>
          </c:dLbls>
          <c:cat>
            <c:strRef>
              <c:f>List1!$A$2:$A$3</c:f>
              <c:strCache>
                <c:ptCount val="2"/>
                <c:pt idx="0">
                  <c:v>a) DA</c:v>
                </c:pt>
                <c:pt idx="1">
                  <c:v>b) NE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13</c:v>
                </c:pt>
                <c:pt idx="1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69-4E47-89D5-8B5974D887F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sr-Latn-R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6798682341854932E-4"/>
          <c:y val="1.3973682400738065E-2"/>
          <c:w val="0.99953208824482076"/>
          <c:h val="0.93970096396215719"/>
        </c:manualLayout>
      </c:layout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Prodaja</c:v>
                </c:pt>
              </c:strCache>
            </c:strRef>
          </c:tx>
          <c:explosion val="37"/>
          <c:dPt>
            <c:idx val="0"/>
            <c:bubble3D val="0"/>
            <c:explosion val="28"/>
            <c:extLst>
              <c:ext xmlns:c16="http://schemas.microsoft.com/office/drawing/2014/chart" uri="{C3380CC4-5D6E-409C-BE32-E72D297353CC}">
                <c16:uniqueId val="{00000000-81C7-4B32-BBD3-D60BAE68FE3D}"/>
              </c:ext>
            </c:extLst>
          </c:dPt>
          <c:dPt>
            <c:idx val="1"/>
            <c:bubble3D val="0"/>
            <c:explosion val="9"/>
            <c:extLst>
              <c:ext xmlns:c16="http://schemas.microsoft.com/office/drawing/2014/chart" uri="{C3380CC4-5D6E-409C-BE32-E72D297353CC}">
                <c16:uniqueId val="{00000001-81C7-4B32-BBD3-D60BAE68FE3D}"/>
              </c:ext>
            </c:extLst>
          </c:dPt>
          <c:dLbls>
            <c:delete val="1"/>
          </c:dLbls>
          <c:cat>
            <c:strRef>
              <c:f>List1!$A$2:$A$3</c:f>
              <c:strCache>
                <c:ptCount val="2"/>
                <c:pt idx="0">
                  <c:v>a) DA</c:v>
                </c:pt>
                <c:pt idx="1">
                  <c:v>b) NE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23</c:v>
                </c:pt>
                <c:pt idx="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1C7-4B32-BBD3-D60BAE68FE3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sr-Latn-R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105183599128716E-4"/>
          <c:y val="1.3776933025570096E-2"/>
          <c:w val="0.99424498101033743"/>
          <c:h val="0.98622299554243309"/>
        </c:manualLayout>
      </c:layout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Prodaja</c:v>
                </c:pt>
              </c:strCache>
            </c:strRef>
          </c:tx>
          <c:explosion val="16"/>
          <c:dLbls>
            <c:delete val="1"/>
          </c:dLbls>
          <c:cat>
            <c:strRef>
              <c:f>List1!$A$2:$A$3</c:f>
              <c:strCache>
                <c:ptCount val="2"/>
                <c:pt idx="0">
                  <c:v>a) DA</c:v>
                </c:pt>
                <c:pt idx="1">
                  <c:v>b) NE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9</c:v>
                </c:pt>
                <c:pt idx="1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08-4C0E-A3E5-4294F6EF689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sr-Latn-RS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3.041755229691339E-2"/>
          <c:w val="1"/>
          <c:h val="0.96958243268540312"/>
        </c:manualLayout>
      </c:layout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Prodaja</c:v>
                </c:pt>
              </c:strCache>
            </c:strRef>
          </c:tx>
          <c:dPt>
            <c:idx val="1"/>
            <c:bubble3D val="0"/>
            <c:explosion val="10"/>
            <c:extLst>
              <c:ext xmlns:c16="http://schemas.microsoft.com/office/drawing/2014/chart" uri="{C3380CC4-5D6E-409C-BE32-E72D297353CC}">
                <c16:uniqueId val="{00000000-001C-48DF-BC64-93D095304D75}"/>
              </c:ext>
            </c:extLst>
          </c:dPt>
          <c:dLbls>
            <c:delete val="1"/>
          </c:dLbls>
          <c:cat>
            <c:strRef>
              <c:f>List1!$A$2:$A$3</c:f>
              <c:strCache>
                <c:ptCount val="2"/>
                <c:pt idx="0">
                  <c:v>a) DA</c:v>
                </c:pt>
                <c:pt idx="1">
                  <c:v>b) NE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29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1C-48DF-BC64-93D095304D7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sr-Latn-RS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Prodaja</c:v>
                </c:pt>
              </c:strCache>
            </c:strRef>
          </c:tx>
          <c:explosion val="17"/>
          <c:dLbls>
            <c:delete val="1"/>
          </c:dLbls>
          <c:cat>
            <c:strRef>
              <c:f>List1!$A$2:$A$3</c:f>
              <c:strCache>
                <c:ptCount val="2"/>
                <c:pt idx="0">
                  <c:v>a) DA</c:v>
                </c:pt>
                <c:pt idx="1">
                  <c:v>b) NE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22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24-4CFF-A2DD-D205CC6FA82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sr-Latn-RS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1424796283319036"/>
          <c:y val="5.7460877362832723E-2"/>
          <c:w val="0.71759921974481733"/>
          <c:h val="0.69863070769914803"/>
        </c:manualLayout>
      </c:layout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Prodaja</c:v>
                </c:pt>
              </c:strCache>
            </c:strRef>
          </c:tx>
          <c:explosion val="8"/>
          <c:dLbls>
            <c:delete val="1"/>
          </c:dLbls>
          <c:cat>
            <c:strRef>
              <c:f>List1!$A$2:$A$3</c:f>
              <c:strCache>
                <c:ptCount val="2"/>
                <c:pt idx="0">
                  <c:v>a) DA</c:v>
                </c:pt>
                <c:pt idx="1">
                  <c:v>b) NE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17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72-4D98-9975-A0CB61FF2D8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sr-Latn-RS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400148841909498E-4"/>
          <c:y val="0"/>
          <c:w val="0.98536387889929766"/>
          <c:h val="1"/>
        </c:manualLayout>
      </c:layout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Stupac1</c:v>
                </c:pt>
              </c:strCache>
            </c:strRef>
          </c:tx>
          <c:explosion val="20"/>
          <c:dPt>
            <c:idx val="1"/>
            <c:bubble3D val="0"/>
            <c:explosion val="21"/>
            <c:extLst>
              <c:ext xmlns:c16="http://schemas.microsoft.com/office/drawing/2014/chart" uri="{C3380CC4-5D6E-409C-BE32-E72D297353CC}">
                <c16:uniqueId val="{00000000-BF27-4460-A9F7-A87860719C86}"/>
              </c:ext>
            </c:extLst>
          </c:dPt>
          <c:cat>
            <c:strRef>
              <c:f>List1!$A$2:$A$3</c:f>
              <c:strCache>
                <c:ptCount val="2"/>
                <c:pt idx="0">
                  <c:v>a) DA</c:v>
                </c:pt>
                <c:pt idx="1">
                  <c:v>b) NE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22</c:v>
                </c:pt>
                <c:pt idx="1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F27-4460-A9F7-A87860719C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sr-Latn-R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0.17908</cdr:x>
      <cdr:y>0.57334</cdr:y>
    </cdr:from>
    <cdr:to>
      <cdr:x>0.28737</cdr:x>
      <cdr:y>0.78136</cdr:y>
    </cdr:to>
    <cdr:sp macro="" textlink="">
      <cdr:nvSpPr>
        <cdr:cNvPr id="2" name="TekstniOkvir 1"/>
        <cdr:cNvSpPr txBox="1"/>
      </cdr:nvSpPr>
      <cdr:spPr>
        <a:xfrm xmlns:a="http://schemas.openxmlformats.org/drawingml/2006/main">
          <a:off x="1512168" y="252028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hr-HR" sz="1100" dirty="0"/>
        </a:p>
      </cdr:txBody>
    </cdr:sp>
  </cdr:relSizeAnchor>
  <cdr:relSizeAnchor xmlns:cdr="http://schemas.openxmlformats.org/drawingml/2006/chartDrawing">
    <cdr:from>
      <cdr:x>0.19614</cdr:x>
      <cdr:y>0.45867</cdr:y>
    </cdr:from>
    <cdr:to>
      <cdr:x>0.30443</cdr:x>
      <cdr:y>0.66669</cdr:y>
    </cdr:to>
    <cdr:sp macro="" textlink="">
      <cdr:nvSpPr>
        <cdr:cNvPr id="3" name="TekstniOkvir 2"/>
        <cdr:cNvSpPr txBox="1"/>
      </cdr:nvSpPr>
      <cdr:spPr>
        <a:xfrm xmlns:a="http://schemas.openxmlformats.org/drawingml/2006/main">
          <a:off x="1656184" y="2016224"/>
          <a:ext cx="914391" cy="9144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hr-HR" sz="4000" b="1" dirty="0">
              <a:solidFill>
                <a:schemeClr val="bg1"/>
              </a:solidFill>
            </a:rPr>
            <a:t>86%</a:t>
          </a:r>
        </a:p>
      </cdr:txBody>
    </cdr:sp>
  </cdr:relSizeAnchor>
  <cdr:relSizeAnchor xmlns:cdr="http://schemas.openxmlformats.org/drawingml/2006/chartDrawing">
    <cdr:from>
      <cdr:x>0.60547</cdr:x>
      <cdr:y>0.09829</cdr:y>
    </cdr:from>
    <cdr:to>
      <cdr:x>0.71376</cdr:x>
      <cdr:y>0.3063</cdr:y>
    </cdr:to>
    <cdr:sp macro="" textlink="">
      <cdr:nvSpPr>
        <cdr:cNvPr id="4" name="TekstniOkvir 3"/>
        <cdr:cNvSpPr txBox="1"/>
      </cdr:nvSpPr>
      <cdr:spPr>
        <a:xfrm xmlns:a="http://schemas.openxmlformats.org/drawingml/2006/main">
          <a:off x="5112568" y="43204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hr-HR" sz="1100" dirty="0"/>
        </a:p>
      </cdr:txBody>
    </cdr:sp>
  </cdr:relSizeAnchor>
  <cdr:relSizeAnchor xmlns:cdr="http://schemas.openxmlformats.org/drawingml/2006/chartDrawing">
    <cdr:from>
      <cdr:x>0.49461</cdr:x>
      <cdr:y>0.01638</cdr:y>
    </cdr:from>
    <cdr:to>
      <cdr:x>0.6029</cdr:x>
      <cdr:y>0.2244</cdr:y>
    </cdr:to>
    <cdr:sp macro="" textlink="">
      <cdr:nvSpPr>
        <cdr:cNvPr id="5" name="TekstniOkvir 4"/>
        <cdr:cNvSpPr txBox="1"/>
      </cdr:nvSpPr>
      <cdr:spPr>
        <a:xfrm xmlns:a="http://schemas.openxmlformats.org/drawingml/2006/main">
          <a:off x="4176464" y="72008"/>
          <a:ext cx="914392" cy="9144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hr-HR" sz="4000" b="1" dirty="0">
              <a:solidFill>
                <a:schemeClr val="bg1"/>
              </a:solidFill>
            </a:rPr>
            <a:t>14%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0.25913</cdr:x>
      <cdr:y>0.12786</cdr:y>
    </cdr:from>
    <cdr:to>
      <cdr:x>0.36439</cdr:x>
      <cdr:y>0.3299</cdr:y>
    </cdr:to>
    <cdr:sp macro="" textlink="">
      <cdr:nvSpPr>
        <cdr:cNvPr id="2" name="TekstniOkvir 1"/>
        <cdr:cNvSpPr txBox="1"/>
      </cdr:nvSpPr>
      <cdr:spPr>
        <a:xfrm xmlns:a="http://schemas.openxmlformats.org/drawingml/2006/main">
          <a:off x="2250976" y="57869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hr-HR" sz="1100" dirty="0"/>
        </a:p>
      </cdr:txBody>
    </cdr:sp>
  </cdr:relSizeAnchor>
  <cdr:relSizeAnchor xmlns:cdr="http://schemas.openxmlformats.org/drawingml/2006/chartDrawing">
    <cdr:from>
      <cdr:x>0.26742</cdr:x>
      <cdr:y>0.06422</cdr:y>
    </cdr:from>
    <cdr:to>
      <cdr:x>0.37268</cdr:x>
      <cdr:y>0.26626</cdr:y>
    </cdr:to>
    <cdr:sp macro="" textlink="">
      <cdr:nvSpPr>
        <cdr:cNvPr id="3" name="TekstniOkvir 2"/>
        <cdr:cNvSpPr txBox="1"/>
      </cdr:nvSpPr>
      <cdr:spPr>
        <a:xfrm xmlns:a="http://schemas.openxmlformats.org/drawingml/2006/main">
          <a:off x="2322984" y="29066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hr-HR" sz="3600" b="1" dirty="0">
              <a:solidFill>
                <a:schemeClr val="bg1"/>
              </a:solidFill>
            </a:rPr>
            <a:t>19%</a:t>
          </a:r>
        </a:p>
      </cdr:txBody>
    </cdr:sp>
  </cdr:relSizeAnchor>
  <cdr:relSizeAnchor xmlns:cdr="http://schemas.openxmlformats.org/drawingml/2006/chartDrawing">
    <cdr:from>
      <cdr:x>0.44149</cdr:x>
      <cdr:y>0.47788</cdr:y>
    </cdr:from>
    <cdr:to>
      <cdr:x>0.54676</cdr:x>
      <cdr:y>0.67991</cdr:y>
    </cdr:to>
    <cdr:sp macro="" textlink="">
      <cdr:nvSpPr>
        <cdr:cNvPr id="4" name="TekstniOkvir 3"/>
        <cdr:cNvSpPr txBox="1"/>
      </cdr:nvSpPr>
      <cdr:spPr>
        <a:xfrm xmlns:a="http://schemas.openxmlformats.org/drawingml/2006/main">
          <a:off x="3835152" y="216286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hr-HR" sz="3600" b="1" dirty="0">
              <a:solidFill>
                <a:schemeClr val="bg1"/>
              </a:solidFill>
            </a:rPr>
            <a:t>81%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0.58026</cdr:x>
      <cdr:y>0.73186</cdr:y>
    </cdr:from>
    <cdr:to>
      <cdr:x>1</cdr:x>
      <cdr:y>0.93389</cdr:y>
    </cdr:to>
    <cdr:sp macro="" textlink="">
      <cdr:nvSpPr>
        <cdr:cNvPr id="3" name="TekstniOkvir 2"/>
        <cdr:cNvSpPr txBox="1"/>
      </cdr:nvSpPr>
      <cdr:spPr>
        <a:xfrm xmlns:a="http://schemas.openxmlformats.org/drawingml/2006/main">
          <a:off x="5040560" y="3312368"/>
          <a:ext cx="364624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hr-HR" sz="2400" dirty="0"/>
            <a:t>hrast, bukva , javor, </a:t>
          </a:r>
        </a:p>
        <a:p xmlns:a="http://schemas.openxmlformats.org/drawingml/2006/main">
          <a:r>
            <a:rPr lang="hr-HR" sz="2400" dirty="0"/>
            <a:t>bagrem, kesten</a:t>
          </a:r>
        </a:p>
      </cdr:txBody>
    </cdr:sp>
  </cdr:relSizeAnchor>
  <cdr:relSizeAnchor xmlns:cdr="http://schemas.openxmlformats.org/drawingml/2006/chartDrawing">
    <cdr:from>
      <cdr:x>0.1575</cdr:x>
      <cdr:y>0.74777</cdr:y>
    </cdr:from>
    <cdr:to>
      <cdr:x>0.26276</cdr:x>
      <cdr:y>0.9498</cdr:y>
    </cdr:to>
    <cdr:sp macro="" textlink="">
      <cdr:nvSpPr>
        <cdr:cNvPr id="4" name="TekstniOkvir 3"/>
        <cdr:cNvSpPr txBox="1"/>
      </cdr:nvSpPr>
      <cdr:spPr>
        <a:xfrm xmlns:a="http://schemas.openxmlformats.org/drawingml/2006/main">
          <a:off x="1368152" y="338437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hr-HR" sz="3600" b="1" dirty="0">
              <a:solidFill>
                <a:schemeClr val="tx1"/>
              </a:solidFill>
            </a:rPr>
            <a:t>94%</a:t>
          </a:r>
        </a:p>
      </cdr:txBody>
    </cdr:sp>
  </cdr:relSizeAnchor>
  <cdr:relSizeAnchor xmlns:cdr="http://schemas.openxmlformats.org/drawingml/2006/chartDrawing">
    <cdr:from>
      <cdr:x>0.25697</cdr:x>
      <cdr:y>0.03182</cdr:y>
    </cdr:from>
    <cdr:to>
      <cdr:x>0.36223</cdr:x>
      <cdr:y>0.23385</cdr:y>
    </cdr:to>
    <cdr:sp macro="" textlink="">
      <cdr:nvSpPr>
        <cdr:cNvPr id="5" name="TekstniOkvir 4"/>
        <cdr:cNvSpPr txBox="1"/>
      </cdr:nvSpPr>
      <cdr:spPr>
        <a:xfrm xmlns:a="http://schemas.openxmlformats.org/drawingml/2006/main">
          <a:off x="2232248" y="14401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hr-HR" sz="1100" dirty="0"/>
        </a:p>
      </cdr:txBody>
    </cdr:sp>
  </cdr:relSizeAnchor>
  <cdr:relSizeAnchor xmlns:cdr="http://schemas.openxmlformats.org/drawingml/2006/chartDrawing">
    <cdr:from>
      <cdr:x>0.53052</cdr:x>
      <cdr:y>0.03182</cdr:y>
    </cdr:from>
    <cdr:to>
      <cdr:x>0.63578</cdr:x>
      <cdr:y>0.23385</cdr:y>
    </cdr:to>
    <cdr:sp macro="" textlink="">
      <cdr:nvSpPr>
        <cdr:cNvPr id="6" name="TekstniOkvir 5"/>
        <cdr:cNvSpPr txBox="1"/>
      </cdr:nvSpPr>
      <cdr:spPr>
        <a:xfrm xmlns:a="http://schemas.openxmlformats.org/drawingml/2006/main">
          <a:off x="4608512" y="14401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hr-HR" sz="3600" b="1" dirty="0">
              <a:solidFill>
                <a:schemeClr val="tx1"/>
              </a:solidFill>
            </a:rPr>
            <a:t>6%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0.3662</cdr:x>
      <cdr:y>0.50704</cdr:y>
    </cdr:from>
    <cdr:to>
      <cdr:x>0.57746</cdr:x>
      <cdr:y>0.74648</cdr:y>
    </cdr:to>
    <cdr:sp macro="" textlink="">
      <cdr:nvSpPr>
        <cdr:cNvPr id="2" name="TekstniOkvir 1"/>
        <cdr:cNvSpPr txBox="1"/>
      </cdr:nvSpPr>
      <cdr:spPr>
        <a:xfrm xmlns:a="http://schemas.openxmlformats.org/drawingml/2006/main">
          <a:off x="1872208" y="2592288"/>
          <a:ext cx="1080120" cy="12241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0.07042</cdr:x>
      <cdr:y>0.39945</cdr:y>
    </cdr:from>
    <cdr:to>
      <cdr:x>0.40845</cdr:x>
      <cdr:y>0.57831</cdr:y>
    </cdr:to>
    <cdr:sp macro="" textlink="">
      <cdr:nvSpPr>
        <cdr:cNvPr id="3" name="TekstniOkvir 2"/>
        <cdr:cNvSpPr txBox="1"/>
      </cdr:nvSpPr>
      <cdr:spPr>
        <a:xfrm xmlns:a="http://schemas.openxmlformats.org/drawingml/2006/main">
          <a:off x="360040" y="2520280"/>
          <a:ext cx="1728192" cy="11284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hr-HR" sz="3200" b="1" dirty="0">
              <a:solidFill>
                <a:schemeClr val="bg1"/>
              </a:solidFill>
            </a:rPr>
            <a:t>NE:65%</a:t>
          </a:r>
          <a:endParaRPr lang="en-US" sz="32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0.67606</cdr:x>
      <cdr:y>0.09859</cdr:y>
    </cdr:from>
    <cdr:to>
      <cdr:x>0.685</cdr:x>
      <cdr:y>0.10753</cdr:y>
    </cdr:to>
    <cdr:sp macro="" textlink="">
      <cdr:nvSpPr>
        <cdr:cNvPr id="4" name="TekstniOkvir 3"/>
        <cdr:cNvSpPr txBox="1"/>
      </cdr:nvSpPr>
      <cdr:spPr>
        <a:xfrm xmlns:a="http://schemas.openxmlformats.org/drawingml/2006/main">
          <a:off x="3456384" y="504056"/>
          <a:ext cx="45719" cy="45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0.59155</cdr:x>
      <cdr:y>0.31956</cdr:y>
    </cdr:from>
    <cdr:to>
      <cdr:x>0.92958</cdr:x>
      <cdr:y>0.43393</cdr:y>
    </cdr:to>
    <cdr:sp macro="" textlink="">
      <cdr:nvSpPr>
        <cdr:cNvPr id="5" name="TekstniOkvir 4"/>
        <cdr:cNvSpPr txBox="1"/>
      </cdr:nvSpPr>
      <cdr:spPr>
        <a:xfrm xmlns:a="http://schemas.openxmlformats.org/drawingml/2006/main">
          <a:off x="3024336" y="2016224"/>
          <a:ext cx="1728192" cy="7215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hr-HR" sz="3200" b="1" dirty="0">
              <a:solidFill>
                <a:schemeClr val="bg1"/>
              </a:solidFill>
            </a:rPr>
            <a:t>DA:35%</a:t>
          </a:r>
          <a:endParaRPr lang="en-US" sz="3200" b="1" dirty="0">
            <a:solidFill>
              <a:schemeClr val="bg1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0.19277</cdr:x>
      <cdr:y>0.31535</cdr:y>
    </cdr:from>
    <cdr:to>
      <cdr:x>0.34577</cdr:x>
      <cdr:y>0.46366</cdr:y>
    </cdr:to>
    <cdr:sp macro="" textlink="">
      <cdr:nvSpPr>
        <cdr:cNvPr id="2" name="TekstniOkvir 1"/>
        <cdr:cNvSpPr txBox="1"/>
      </cdr:nvSpPr>
      <cdr:spPr>
        <a:xfrm xmlns:a="http://schemas.openxmlformats.org/drawingml/2006/main">
          <a:off x="1152128" y="194421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hr-HR" sz="3200" b="1" dirty="0">
              <a:solidFill>
                <a:schemeClr val="bg1"/>
              </a:solidFill>
            </a:rPr>
            <a:t>NE:38%</a:t>
          </a:r>
          <a:endParaRPr lang="en-US" sz="32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0.6506</cdr:x>
      <cdr:y>0.37375</cdr:y>
    </cdr:from>
    <cdr:to>
      <cdr:x>0.8036</cdr:x>
      <cdr:y>0.52206</cdr:y>
    </cdr:to>
    <cdr:sp macro="" textlink="">
      <cdr:nvSpPr>
        <cdr:cNvPr id="3" name="TekstniOkvir 2"/>
        <cdr:cNvSpPr txBox="1"/>
      </cdr:nvSpPr>
      <cdr:spPr>
        <a:xfrm xmlns:a="http://schemas.openxmlformats.org/drawingml/2006/main">
          <a:off x="3888432" y="230425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hr-HR" sz="3200" b="1" dirty="0">
              <a:solidFill>
                <a:schemeClr val="bg1"/>
              </a:solidFill>
            </a:rPr>
            <a:t>DA:62%</a:t>
          </a:r>
          <a:endParaRPr lang="en-US" sz="32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0.33735</cdr:x>
      <cdr:y>0.32703</cdr:y>
    </cdr:from>
    <cdr:to>
      <cdr:x>0.3494</cdr:x>
      <cdr:y>0.33444</cdr:y>
    </cdr:to>
    <cdr:sp macro="" textlink="">
      <cdr:nvSpPr>
        <cdr:cNvPr id="4" name="TekstniOkvir 3"/>
        <cdr:cNvSpPr txBox="1"/>
      </cdr:nvSpPr>
      <cdr:spPr>
        <a:xfrm xmlns:a="http://schemas.openxmlformats.org/drawingml/2006/main">
          <a:off x="2016224" y="2016224"/>
          <a:ext cx="72008" cy="45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0.58279</cdr:x>
      <cdr:y>0.27289</cdr:y>
    </cdr:from>
    <cdr:to>
      <cdr:x>0.73861</cdr:x>
      <cdr:y>0.4304</cdr:y>
    </cdr:to>
    <cdr:sp macro="" textlink="">
      <cdr:nvSpPr>
        <cdr:cNvPr id="2" name="TekstniOkvir 1"/>
        <cdr:cNvSpPr txBox="1"/>
      </cdr:nvSpPr>
      <cdr:spPr>
        <a:xfrm xmlns:a="http://schemas.openxmlformats.org/drawingml/2006/main">
          <a:off x="3419872" y="158417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hr-HR" sz="3200" b="1" dirty="0">
              <a:solidFill>
                <a:schemeClr val="bg1"/>
              </a:solidFill>
            </a:rPr>
            <a:t>DA:24%</a:t>
          </a:r>
          <a:endParaRPr lang="en-US" sz="3200" b="1" dirty="0">
            <a:solidFill>
              <a:schemeClr val="bg1"/>
            </a:solidFill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0.5641</cdr:x>
      <cdr:y>0.41096</cdr:y>
    </cdr:from>
    <cdr:to>
      <cdr:x>0.7269</cdr:x>
      <cdr:y>0.58491</cdr:y>
    </cdr:to>
    <cdr:sp macro="" textlink="">
      <cdr:nvSpPr>
        <cdr:cNvPr id="2" name="TekstniOkvir 1"/>
        <cdr:cNvSpPr txBox="1"/>
      </cdr:nvSpPr>
      <cdr:spPr>
        <a:xfrm xmlns:a="http://schemas.openxmlformats.org/drawingml/2006/main">
          <a:off x="3168352" y="216024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hr-HR" sz="3200" b="1" dirty="0">
              <a:solidFill>
                <a:schemeClr val="bg1"/>
              </a:solidFill>
            </a:rPr>
            <a:t>DA:78%</a:t>
          </a:r>
          <a:endParaRPr lang="en-US" sz="32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0.19231</cdr:x>
      <cdr:y>0.25767</cdr:y>
    </cdr:from>
    <cdr:to>
      <cdr:x>0.35511</cdr:x>
      <cdr:y>0.43162</cdr:y>
    </cdr:to>
    <cdr:sp macro="" textlink="">
      <cdr:nvSpPr>
        <cdr:cNvPr id="3" name="TekstniOkvir 2"/>
        <cdr:cNvSpPr txBox="1"/>
      </cdr:nvSpPr>
      <cdr:spPr>
        <a:xfrm xmlns:a="http://schemas.openxmlformats.org/drawingml/2006/main">
          <a:off x="1080133" y="1440179"/>
          <a:ext cx="914386" cy="9722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hr-HR" sz="3200" b="1" dirty="0">
              <a:solidFill>
                <a:schemeClr val="bg1"/>
              </a:solidFill>
            </a:rPr>
            <a:t>NE:22%</a:t>
          </a:r>
          <a:endParaRPr lang="en-US" sz="3200" b="1" dirty="0">
            <a:solidFill>
              <a:schemeClr val="bg1"/>
            </a:solidFill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0.19198</cdr:x>
      <cdr:y>0.50243</cdr:y>
    </cdr:from>
    <cdr:to>
      <cdr:x>0.20039</cdr:x>
      <cdr:y>0.51053</cdr:y>
    </cdr:to>
    <cdr:sp macro="" textlink="">
      <cdr:nvSpPr>
        <cdr:cNvPr id="2" name="TekstniOkvir 1"/>
        <cdr:cNvSpPr txBox="1"/>
      </cdr:nvSpPr>
      <cdr:spPr>
        <a:xfrm xmlns:a="http://schemas.openxmlformats.org/drawingml/2006/main">
          <a:off x="1043608" y="2835696"/>
          <a:ext cx="45719" cy="45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0.09925</cdr:x>
      <cdr:y>0.32381</cdr:y>
    </cdr:from>
    <cdr:to>
      <cdr:x>0.26746</cdr:x>
      <cdr:y>0.48582</cdr:y>
    </cdr:to>
    <cdr:sp macro="" textlink="">
      <cdr:nvSpPr>
        <cdr:cNvPr id="3" name="TekstniOkvir 2"/>
        <cdr:cNvSpPr txBox="1"/>
      </cdr:nvSpPr>
      <cdr:spPr>
        <a:xfrm xmlns:a="http://schemas.openxmlformats.org/drawingml/2006/main">
          <a:off x="539552" y="182758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hr-HR" sz="3200" b="1" dirty="0">
              <a:solidFill>
                <a:schemeClr val="bg1"/>
              </a:solidFill>
            </a:rPr>
            <a:t>NE:41%</a:t>
          </a:r>
          <a:endParaRPr lang="en-US" sz="32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0.64235</cdr:x>
      <cdr:y>0.33657</cdr:y>
    </cdr:from>
    <cdr:to>
      <cdr:x>0.81056</cdr:x>
      <cdr:y>0.49858</cdr:y>
    </cdr:to>
    <cdr:sp macro="" textlink="">
      <cdr:nvSpPr>
        <cdr:cNvPr id="4" name="TekstniOkvir 3"/>
        <cdr:cNvSpPr txBox="1"/>
      </cdr:nvSpPr>
      <cdr:spPr>
        <a:xfrm xmlns:a="http://schemas.openxmlformats.org/drawingml/2006/main">
          <a:off x="3491880" y="189959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hr-HR" sz="3200" b="1" dirty="0">
              <a:solidFill>
                <a:schemeClr val="bg1"/>
              </a:solidFill>
            </a:rPr>
            <a:t>DA:59%</a:t>
          </a:r>
          <a:endParaRPr lang="en-US" sz="3200" b="1" dirty="0">
            <a:solidFill>
              <a:schemeClr val="bg1"/>
            </a:solidFill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0.28846</cdr:x>
      <cdr:y>0.23438</cdr:y>
    </cdr:from>
    <cdr:to>
      <cdr:x>0.41056</cdr:x>
      <cdr:y>0.43279</cdr:y>
    </cdr:to>
    <cdr:sp macro="" textlink="">
      <cdr:nvSpPr>
        <cdr:cNvPr id="2" name="TekstniOkvir 1"/>
        <cdr:cNvSpPr txBox="1"/>
      </cdr:nvSpPr>
      <cdr:spPr>
        <a:xfrm xmlns:a="http://schemas.openxmlformats.org/drawingml/2006/main">
          <a:off x="2160240" y="108012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hr-HR" sz="3200" b="1" dirty="0">
              <a:solidFill>
                <a:schemeClr val="bg1"/>
              </a:solidFill>
            </a:rPr>
            <a:t>NE:54%</a:t>
          </a:r>
          <a:endParaRPr lang="en-US" sz="32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0.66346</cdr:x>
      <cdr:y>0.25</cdr:y>
    </cdr:from>
    <cdr:to>
      <cdr:x>0.78556</cdr:x>
      <cdr:y>0.44842</cdr:y>
    </cdr:to>
    <cdr:sp macro="" textlink="">
      <cdr:nvSpPr>
        <cdr:cNvPr id="3" name="TekstniOkvir 2"/>
        <cdr:cNvSpPr txBox="1"/>
      </cdr:nvSpPr>
      <cdr:spPr>
        <a:xfrm xmlns:a="http://schemas.openxmlformats.org/drawingml/2006/main">
          <a:off x="4968552" y="115212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hr-HR" sz="3200" b="1" dirty="0">
              <a:solidFill>
                <a:schemeClr val="bg1"/>
              </a:solidFill>
            </a:rPr>
            <a:t>DA:46%</a:t>
          </a:r>
          <a:endParaRPr lang="en-US" sz="3200" b="1" dirty="0">
            <a:solidFill>
              <a:schemeClr val="bg1"/>
            </a:solidFill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0.689</cdr:x>
      <cdr:y>0.55316</cdr:y>
    </cdr:from>
    <cdr:to>
      <cdr:x>0.80356</cdr:x>
      <cdr:y>0.65413</cdr:y>
    </cdr:to>
    <cdr:sp macro="" textlink="">
      <cdr:nvSpPr>
        <cdr:cNvPr id="3" name="TekstniOkvir 2"/>
        <cdr:cNvSpPr txBox="1"/>
      </cdr:nvSpPr>
      <cdr:spPr>
        <a:xfrm xmlns:a="http://schemas.openxmlformats.org/drawingml/2006/main">
          <a:off x="4200128" y="2248024"/>
          <a:ext cx="698376" cy="4103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0.62994</cdr:x>
      <cdr:y>0.34053</cdr:y>
    </cdr:from>
    <cdr:to>
      <cdr:x>0.77994</cdr:x>
      <cdr:y>0.56553</cdr:y>
    </cdr:to>
    <cdr:sp macro="" textlink="">
      <cdr:nvSpPr>
        <cdr:cNvPr id="4" name="TekstniOkvir 3"/>
        <cdr:cNvSpPr txBox="1"/>
      </cdr:nvSpPr>
      <cdr:spPr>
        <a:xfrm xmlns:a="http://schemas.openxmlformats.org/drawingml/2006/main">
          <a:off x="3840088" y="138392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0.53153</cdr:x>
      <cdr:y>0.54696</cdr:y>
    </cdr:from>
    <cdr:to>
      <cdr:x>0.68153</cdr:x>
      <cdr:y>0.77196</cdr:y>
    </cdr:to>
    <cdr:sp macro="" textlink="">
      <cdr:nvSpPr>
        <cdr:cNvPr id="5" name="TekstniOkvir 4"/>
        <cdr:cNvSpPr txBox="1"/>
      </cdr:nvSpPr>
      <cdr:spPr>
        <a:xfrm xmlns:a="http://schemas.openxmlformats.org/drawingml/2006/main">
          <a:off x="4248472" y="2608064"/>
          <a:ext cx="1198934" cy="10728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0.5463</cdr:x>
      <cdr:y>0.23529</cdr:y>
    </cdr:from>
    <cdr:to>
      <cdr:x>0.6963</cdr:x>
      <cdr:y>0.46029</cdr:y>
    </cdr:to>
    <cdr:sp macro="" textlink="">
      <cdr:nvSpPr>
        <cdr:cNvPr id="6" name="TekstniOkvir 5"/>
        <cdr:cNvSpPr txBox="1"/>
      </cdr:nvSpPr>
      <cdr:spPr>
        <a:xfrm xmlns:a="http://schemas.openxmlformats.org/drawingml/2006/main">
          <a:off x="4248472" y="1152128"/>
          <a:ext cx="1166529" cy="11017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2800" dirty="0"/>
        </a:p>
      </cdr:txBody>
    </cdr:sp>
  </cdr:relSizeAnchor>
  <cdr:relSizeAnchor xmlns:cdr="http://schemas.openxmlformats.org/drawingml/2006/chartDrawing">
    <cdr:from>
      <cdr:x>0.11111</cdr:x>
      <cdr:y>0.33333</cdr:y>
    </cdr:from>
    <cdr:to>
      <cdr:x>0.26788</cdr:x>
      <cdr:y>0.52574</cdr:y>
    </cdr:to>
    <cdr:sp macro="" textlink="">
      <cdr:nvSpPr>
        <cdr:cNvPr id="7" name="TekstniOkvir 6"/>
        <cdr:cNvSpPr txBox="1"/>
      </cdr:nvSpPr>
      <cdr:spPr>
        <a:xfrm xmlns:a="http://schemas.openxmlformats.org/drawingml/2006/main">
          <a:off x="648072" y="158417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hr-HR" sz="3200" b="1" dirty="0">
              <a:solidFill>
                <a:schemeClr val="bg1"/>
              </a:solidFill>
            </a:rPr>
            <a:t>DA:63%</a:t>
          </a:r>
          <a:endParaRPr lang="en-US" sz="32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0.58025</cdr:x>
      <cdr:y>0.21212</cdr:y>
    </cdr:from>
    <cdr:to>
      <cdr:x>0.73702</cdr:x>
      <cdr:y>0.40452</cdr:y>
    </cdr:to>
    <cdr:sp macro="" textlink="">
      <cdr:nvSpPr>
        <cdr:cNvPr id="8" name="TekstniOkvir 7"/>
        <cdr:cNvSpPr txBox="1"/>
      </cdr:nvSpPr>
      <cdr:spPr>
        <a:xfrm xmlns:a="http://schemas.openxmlformats.org/drawingml/2006/main">
          <a:off x="3384376" y="100811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hr-HR" sz="3200" b="1" dirty="0">
              <a:solidFill>
                <a:schemeClr val="bg1"/>
              </a:solidFill>
            </a:rPr>
            <a:t>NE:37%</a:t>
          </a:r>
          <a:endParaRPr lang="en-US" sz="3200" b="1" dirty="0">
            <a:solidFill>
              <a:schemeClr val="bg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1B5DA3-0E19-4A54-8539-C03F927B3A73}" type="datetimeFigureOut">
              <a:rPr lang="hr-HR" smtClean="0"/>
              <a:pPr/>
              <a:t>23.9.2019.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844168-0C2B-4D1A-9FE4-D1D8BE6326BC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08469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4168-0C2B-4D1A-9FE4-D1D8BE6326BC}" type="slidenum">
              <a:rPr lang="hr-HR" smtClean="0"/>
              <a:pPr/>
              <a:t>2</a:t>
            </a:fld>
            <a:endParaRPr lang="hr-H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/>
              <a:t>Ovo je predstavnik </a:t>
            </a:r>
            <a:r>
              <a:rPr lang="hr-HR" dirty="0" err="1"/>
              <a:t>jednakonožnih</a:t>
            </a:r>
            <a:r>
              <a:rPr lang="hr-HR" dirty="0"/>
              <a:t> rakova. Ova svojta</a:t>
            </a:r>
            <a:r>
              <a:rPr lang="hr-HR" baseline="0" dirty="0"/>
              <a:t> je slijepa</a:t>
            </a:r>
            <a:r>
              <a:rPr lang="vi-VN" i="0" dirty="0"/>
              <a:t> i potpuno depigmentirana. Ovo je prvi njen nalaz u Hrvatskom Zagorju. </a:t>
            </a:r>
            <a:endParaRPr lang="hr-HR" i="0" dirty="0"/>
          </a:p>
          <a:p>
            <a:endParaRPr lang="hr-HR" i="0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4168-0C2B-4D1A-9FE4-D1D8BE6326BC}" type="slidenum">
              <a:rPr lang="hr-HR" smtClean="0"/>
              <a:pPr/>
              <a:t>15</a:t>
            </a:fld>
            <a:endParaRPr lang="hr-H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vi-VN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 faune dvojenoga (Diplopoda) utvrđene su tri vrste</a:t>
            </a:r>
            <a:r>
              <a:rPr lang="hr-H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Tijelo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valjkasto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sastavljeno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dvojnih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kolutića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 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iz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svakoga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kolutića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izlaze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dva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nogu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 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4168-0C2B-4D1A-9FE4-D1D8BE6326BC}" type="slidenum">
              <a:rPr lang="hr-HR" smtClean="0"/>
              <a:pPr/>
              <a:t>16</a:t>
            </a:fld>
            <a:endParaRPr lang="hr-H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vi-VN" dirty="0"/>
              <a:t>Od striga (Chilopoda) su u špilji pronađena tri primjerka </a:t>
            </a:r>
            <a:r>
              <a:rPr lang="hr-HR" dirty="0"/>
              <a:t>. Karakterizira </a:t>
            </a:r>
            <a:r>
              <a:rPr lang="hr-H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ih 15 pari nogu pomoću kojih se iznimno brzo kreću, a na glavi imaju čeljusti s otrovnim žlijezdama kojima love plijen. 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4168-0C2B-4D1A-9FE4-D1D8BE6326BC}" type="slidenum">
              <a:rPr lang="hr-HR" smtClean="0"/>
              <a:pPr/>
              <a:t>17</a:t>
            </a:fld>
            <a:endParaRPr lang="hr-H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vi-VN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Iz skupine skokuna (Collembola) utvrđeno je 5 svojti. 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4168-0C2B-4D1A-9FE4-D1D8BE6326BC}" type="slidenum">
              <a:rPr lang="hr-HR" smtClean="0"/>
              <a:pPr/>
              <a:t>18</a:t>
            </a:fld>
            <a:endParaRPr lang="hr-H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Na lokalitetu Židovske jame zabilježeno je pet svojti iz skupine kornjaša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4168-0C2B-4D1A-9FE4-D1D8BE6326BC}" type="slidenum">
              <a:rPr lang="hr-HR" smtClean="0"/>
              <a:pPr/>
              <a:t>19</a:t>
            </a:fld>
            <a:endParaRPr lang="hr-H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Od sisavaca Židovskim jamama zabilježene su dvije vrste šišmiša. Ova je snimana u vrijeme hibernacije</a:t>
            </a:r>
            <a:r>
              <a:rPr lang="hr-HR" baseline="0" dirty="0"/>
              <a:t> (mirovanja).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4168-0C2B-4D1A-9FE4-D1D8BE6326BC}" type="slidenum">
              <a:rPr lang="hr-HR" smtClean="0"/>
              <a:pPr/>
              <a:t>20</a:t>
            </a:fld>
            <a:endParaRPr lang="hr-H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-privatna šuma, </a:t>
            </a:r>
          </a:p>
          <a:p>
            <a:r>
              <a:rPr lang="hr-H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-gospodarenje šumom je</a:t>
            </a:r>
            <a:r>
              <a:rPr lang="hr-H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r-H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pretežno zbog </a:t>
            </a:r>
            <a:r>
              <a:rPr lang="hr-HR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sječe </a:t>
            </a:r>
            <a:r>
              <a:rPr lang="hr-H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</a:t>
            </a:r>
            <a:r>
              <a:rPr lang="hr-HR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nabave ogrjevnog drva te branja šumskih plodova</a:t>
            </a:r>
          </a:p>
          <a:p>
            <a:r>
              <a:rPr lang="hr-H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na </a:t>
            </a:r>
            <a:r>
              <a:rPr lang="hr-HR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brežuljkastom području</a:t>
            </a:r>
            <a:r>
              <a:rPr lang="hr-HR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r-H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učenici naše škole tamo rade </a:t>
            </a:r>
            <a:r>
              <a:rPr lang="hr-HR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terensku nastavu </a:t>
            </a:r>
            <a:r>
              <a:rPr lang="hr-H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iz prirode i biologije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4168-0C2B-4D1A-9FE4-D1D8BE6326BC}" type="slidenum">
              <a:rPr lang="hr-HR" smtClean="0"/>
              <a:pPr/>
              <a:t>21</a:t>
            </a:fld>
            <a:endParaRPr lang="hr-H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Proveli smo anketu među stanovništvom Koje drveće prevladava u vašim</a:t>
            </a:r>
            <a:r>
              <a:rPr lang="hr-HR" baseline="0" dirty="0"/>
              <a:t> šumama? 94% odgovorilo je listopadno, najčešće </a:t>
            </a:r>
            <a:r>
              <a:rPr lang="hr-HR" sz="1200" baseline="0" dirty="0"/>
              <a:t>h</a:t>
            </a:r>
            <a:r>
              <a:rPr lang="hr-HR" sz="1200" dirty="0"/>
              <a:t>rast, bukva, javor, </a:t>
            </a:r>
          </a:p>
          <a:p>
            <a:r>
              <a:rPr lang="hr-HR" sz="1200" dirty="0"/>
              <a:t>bagrem, kesten… Vazdazeleno prevladava na višoj nadmorskoj visini i miješa se sa šumama bukve i graba.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4168-0C2B-4D1A-9FE4-D1D8BE6326BC}" type="slidenum">
              <a:rPr lang="hr-HR" smtClean="0"/>
              <a:pPr/>
              <a:t>22</a:t>
            </a:fld>
            <a:endParaRPr lang="hr-H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Na terenu smo zabilježili u</a:t>
            </a:r>
            <a:r>
              <a:rPr lang="hr-HR" baseline="0" dirty="0"/>
              <a:t> sloju drveća hrast i imelu…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4168-0C2B-4D1A-9FE4-D1D8BE6326BC}" type="slidenum">
              <a:rPr lang="hr-HR" smtClean="0"/>
              <a:pPr/>
              <a:t>23</a:t>
            </a:fld>
            <a:endParaRPr lang="hr-H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dirty="0"/>
              <a:t>bagrem, javor, bukvu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4168-0C2B-4D1A-9FE4-D1D8BE6326BC}" type="slidenum">
              <a:rPr lang="hr-HR" smtClean="0"/>
              <a:pPr/>
              <a:t>24</a:t>
            </a:fld>
            <a:endParaRPr lang="hr-H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4168-0C2B-4D1A-9FE4-D1D8BE6326BC}" type="slidenum">
              <a:rPr lang="hr-HR" smtClean="0"/>
              <a:pPr/>
              <a:t>7</a:t>
            </a:fld>
            <a:endParaRPr lang="hr-H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Jedna od prvih i najljepših proljetnica. 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hr-H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ZZ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4168-0C2B-4D1A-9FE4-D1D8BE6326BC}" type="slidenum">
              <a:rPr lang="hr-HR" smtClean="0"/>
              <a:pPr/>
              <a:t>28</a:t>
            </a:fld>
            <a:endParaRPr lang="hr-H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/>
              <a:t>Za treće stanište odabrali smo reljefno  najniži dio naše općine</a:t>
            </a:r>
            <a:r>
              <a:rPr lang="hr-HR" baseline="0" dirty="0"/>
              <a:t> ,</a:t>
            </a:r>
            <a:r>
              <a:rPr lang="hr-HR" dirty="0"/>
              <a:t>uz rijeku Krapinu. 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4168-0C2B-4D1A-9FE4-D1D8BE6326BC}" type="slidenum">
              <a:rPr lang="hr-HR" smtClean="0"/>
              <a:pPr/>
              <a:t>32</a:t>
            </a:fld>
            <a:endParaRPr lang="hr-H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Proveli smo anketu među stanovništvom G. Stubice</a:t>
            </a:r>
            <a:r>
              <a:rPr lang="hr-HR" baseline="0" dirty="0"/>
              <a:t> o negativnom utjecaju pesticida, namjeni i održavanju travnjaka.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4168-0C2B-4D1A-9FE4-D1D8BE6326BC}" type="slidenum">
              <a:rPr lang="hr-HR" smtClean="0"/>
              <a:pPr/>
              <a:t>33</a:t>
            </a:fld>
            <a:endParaRPr lang="hr-H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Moderniji</a:t>
            </a:r>
            <a:r>
              <a:rPr lang="hr-HR" baseline="0" dirty="0"/>
              <a:t> način života uvelike utječe i na kvalitetu travnjaka.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BD12F-C22D-47B9-A003-6B775B539F7B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sz="2400" dirty="0"/>
              <a:t>Popisali</a:t>
            </a:r>
            <a:r>
              <a:rPr lang="hr-HR" sz="2400" baseline="0" dirty="0"/>
              <a:t> smo biljne vrste koje smo trenutno našli.</a:t>
            </a:r>
            <a:endParaRPr lang="hr-HR" sz="2400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4168-0C2B-4D1A-9FE4-D1D8BE6326BC}" type="slidenum">
              <a:rPr lang="hr-HR" smtClean="0"/>
              <a:pPr/>
              <a:t>40</a:t>
            </a:fld>
            <a:endParaRPr lang="hr-H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Uz</a:t>
            </a:r>
            <a:r>
              <a:rPr lang="hr-HR" baseline="0" dirty="0"/>
              <a:t> obalu rijeke Krapine nalaze se manje površine </a:t>
            </a:r>
            <a:r>
              <a:rPr lang="hr-HR" b="1" baseline="0" dirty="0"/>
              <a:t>vlažnih i močvarnih travnjaka </a:t>
            </a:r>
            <a:r>
              <a:rPr lang="hr-HR" baseline="0" dirty="0"/>
              <a:t>(livada </a:t>
            </a:r>
            <a:r>
              <a:rPr lang="hr-HR" baseline="0" dirty="0" err="1"/>
              <a:t>košanica</a:t>
            </a:r>
            <a:r>
              <a:rPr lang="hr-HR" baseline="0" dirty="0"/>
              <a:t>) u  sastavu kojih se nalaze: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4168-0C2B-4D1A-9FE4-D1D8BE6326BC}" type="slidenum">
              <a:rPr lang="hr-HR" smtClean="0"/>
              <a:pPr/>
              <a:t>41</a:t>
            </a:fld>
            <a:endParaRPr lang="hr-H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Ugrožena</a:t>
            </a:r>
            <a:r>
              <a:rPr lang="hr-HR" baseline="0" dirty="0"/>
              <a:t> vrsta koja raste na vlažnom područjima, koja je zakonom zaštićena.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4168-0C2B-4D1A-9FE4-D1D8BE6326BC}" type="slidenum">
              <a:rPr lang="hr-HR" smtClean="0"/>
              <a:pPr/>
              <a:t>43</a:t>
            </a:fld>
            <a:endParaRPr lang="hr-H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Od životinjskog svijeta naišli smo na smeđu</a:t>
            </a:r>
            <a:r>
              <a:rPr lang="hr-HR" baseline="0" dirty="0"/>
              <a:t> žabu i njezin mrijest.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4168-0C2B-4D1A-9FE4-D1D8BE6326BC}" type="slidenum">
              <a:rPr lang="hr-HR" smtClean="0"/>
              <a:pPr/>
              <a:t>45</a:t>
            </a:fld>
            <a:endParaRPr lang="hr-H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Ovo su ostale trave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4168-0C2B-4D1A-9FE4-D1D8BE6326BC}" type="slidenum">
              <a:rPr lang="hr-HR" smtClean="0"/>
              <a:pPr/>
              <a:t>46</a:t>
            </a:fld>
            <a:endParaRPr lang="hr-H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Proljetnice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4168-0C2B-4D1A-9FE4-D1D8BE6326BC}" type="slidenum">
              <a:rPr lang="hr-HR" smtClean="0"/>
              <a:pPr/>
              <a:t>47</a:t>
            </a:fld>
            <a:endParaRPr lang="hr-H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Proveli</a:t>
            </a:r>
            <a:r>
              <a:rPr lang="hr-HR" baseline="0" dirty="0"/>
              <a:t> smo anketu među stanovništvom općine Gornja Stubica, znaju li da na području njihove općine postoji spilja? 86 % je odgovorilo da ne zna. Ovaj rezultat nam je još jedan poticaj da upoznamo javnost s postojanjem i očuvanjem spilje.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4168-0C2B-4D1A-9FE4-D1D8BE6326BC}" type="slidenum">
              <a:rPr lang="hr-HR" smtClean="0"/>
              <a:pPr/>
              <a:t>8</a:t>
            </a:fld>
            <a:endParaRPr lang="hr-H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Pitali smo stanovništvo</a:t>
            </a:r>
            <a:r>
              <a:rPr lang="hr-HR" baseline="0" dirty="0"/>
              <a:t> G. Stubice primjećuju li zagađenje. Naveli su divlja odlagališta, smeće, hladnjake, zagađenje vode…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4168-0C2B-4D1A-9FE4-D1D8BE6326BC}" type="slidenum">
              <a:rPr lang="hr-HR" smtClean="0"/>
              <a:pPr/>
              <a:t>54</a:t>
            </a:fld>
            <a:endParaRPr lang="hr-H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b="1" baseline="0" dirty="0"/>
              <a:t>rijeka uz travnjak</a:t>
            </a:r>
            <a:endParaRPr lang="hr-HR" b="1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4168-0C2B-4D1A-9FE4-D1D8BE6326BC}" type="slidenum">
              <a:rPr lang="hr-HR" smtClean="0"/>
              <a:pPr/>
              <a:t>55</a:t>
            </a:fld>
            <a:endParaRPr lang="hr-H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b="1" dirty="0"/>
              <a:t>šuma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4168-0C2B-4D1A-9FE4-D1D8BE6326BC}" type="slidenum">
              <a:rPr lang="hr-HR" smtClean="0"/>
              <a:pPr/>
              <a:t>56</a:t>
            </a:fld>
            <a:endParaRPr lang="hr-H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1" dirty="0"/>
              <a:t>uništavanje</a:t>
            </a:r>
            <a:r>
              <a:rPr lang="hr-HR" sz="1200" b="1" baseline="0" dirty="0"/>
              <a:t>  </a:t>
            </a:r>
            <a:r>
              <a:rPr lang="hr-HR" sz="1200" b="1" baseline="0" dirty="0" err="1"/>
              <a:t>sigovine</a:t>
            </a:r>
            <a:r>
              <a:rPr lang="hr-HR" sz="1200" b="1" dirty="0"/>
              <a:t> </a:t>
            </a:r>
          </a:p>
          <a:p>
            <a:endParaRPr lang="hr-HR" dirty="0"/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4168-0C2B-4D1A-9FE4-D1D8BE6326BC}" type="slidenum">
              <a:rPr lang="hr-HR" smtClean="0"/>
              <a:pPr/>
              <a:t>57</a:t>
            </a:fld>
            <a:endParaRPr lang="hr-H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vi-VN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smeće, boce i žice, unutra također ima plastičnih i staklenih boca kao i mnogo natpisa po zidovima. 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4168-0C2B-4D1A-9FE4-D1D8BE6326BC}" type="slidenum">
              <a:rPr lang="hr-HR" smtClean="0"/>
              <a:pPr/>
              <a:t>58</a:t>
            </a:fld>
            <a:endParaRPr lang="hr-H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aseline="0" dirty="0"/>
              <a:t> ljudi uništavaju </a:t>
            </a:r>
            <a:r>
              <a:rPr lang="hr-HR" sz="1200" dirty="0"/>
              <a:t>populacije podzemne faune osobito šišmiša koji pojedinačno obitavaju u speleološkom objektu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4168-0C2B-4D1A-9FE4-D1D8BE6326BC}" type="slidenum">
              <a:rPr lang="hr-HR" smtClean="0"/>
              <a:pPr/>
              <a:t>59</a:t>
            </a:fld>
            <a:endParaRPr lang="hr-H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4168-0C2B-4D1A-9FE4-D1D8BE6326BC}" type="slidenum">
              <a:rPr lang="hr-HR" smtClean="0"/>
              <a:pPr/>
              <a:t>62</a:t>
            </a:fld>
            <a:endParaRPr lang="hr-H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4168-0C2B-4D1A-9FE4-D1D8BE6326BC}" type="slidenum">
              <a:rPr lang="hr-HR" smtClean="0"/>
              <a:pPr/>
              <a:t>63</a:t>
            </a:fld>
            <a:endParaRPr lang="hr-H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4168-0C2B-4D1A-9FE4-D1D8BE6326BC}" type="slidenum">
              <a:rPr lang="hr-HR" smtClean="0"/>
              <a:pPr/>
              <a:t>64</a:t>
            </a:fld>
            <a:endParaRPr lang="hr-H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4168-0C2B-4D1A-9FE4-D1D8BE6326BC}" type="slidenum">
              <a:rPr lang="hr-HR" smtClean="0"/>
              <a:pPr/>
              <a:t>65</a:t>
            </a:fld>
            <a:endParaRPr lang="hr-H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 potrebe našeg rada </a:t>
            </a:r>
            <a:r>
              <a:rPr lang="hr-HR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koristili smo podatke iz istraživanja  koje su radili članovi Hrvatskog </a:t>
            </a:r>
            <a:r>
              <a:rPr lang="hr-HR" sz="1200" b="1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biospeleološkog</a:t>
            </a:r>
            <a:r>
              <a:rPr lang="hr-HR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društva </a:t>
            </a:r>
            <a:r>
              <a:rPr lang="hr-HR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 zahtjev Javne ustanove  za upravljanje zaštićenim dijelovima prirode Krapinsko-zagorske županije i Općine Gornja Stubica. Budući da je speleološki objekt zatvoren za javnost i ulaz u njega je otežan </a:t>
            </a:r>
            <a:r>
              <a:rPr lang="hr-HR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odlučili smo u neposrednoj blizini objekta izvršiti svoje istraživanje</a:t>
            </a:r>
            <a:r>
              <a:rPr lang="hr-HR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n-US" dirty="0"/>
              <a:t> 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4168-0C2B-4D1A-9FE4-D1D8BE6326BC}" type="slidenum">
              <a:rPr lang="hr-HR" smtClean="0"/>
              <a:pPr/>
              <a:t>9</a:t>
            </a:fld>
            <a:endParaRPr lang="hr-H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Ulaz spilje je malih dimenzija svega pola metra visine, izgleda kao lisičja rupa. 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4168-0C2B-4D1A-9FE4-D1D8BE6326BC}" type="slidenum">
              <a:rPr lang="hr-HR" smtClean="0"/>
              <a:pPr/>
              <a:t>10</a:t>
            </a:fld>
            <a:endParaRPr lang="hr-H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Crvena točka prikazuje točnu lokaciju Židovskih jama, a okolo su susjedna sela.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4168-0C2B-4D1A-9FE4-D1D8BE6326BC}" type="slidenum">
              <a:rPr lang="hr-HR" smtClean="0"/>
              <a:pPr/>
              <a:t>11</a:t>
            </a:fld>
            <a:endParaRPr lang="hr-H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Prvi dio špilje je nizak i treba se provući. Nakon toga se može malo uspraviti, ali većina špilje je niska i treba biti pognut. Na dijelovima se može uspraviti. Dno špilje je više manje ravno bez skokova i penjanja te je cijelom špiljom po dnu zemlja. Također po zidovima špilje i stropu u stijenama uočene su fosilne ljušture školjkaša. Špilja je dugačka 95,8 metara, najviše visine kanala od 2 m. </a:t>
            </a:r>
            <a:endParaRPr lang="hr-HR" dirty="0"/>
          </a:p>
          <a:p>
            <a:r>
              <a:rPr lang="hr-HR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Židovske jame svakako su značajne kao najduži speleološki objekt u Krapinsko zagorskoj županiji. </a:t>
            </a:r>
            <a:endParaRPr lang="hr-HR" b="1" dirty="0"/>
          </a:p>
          <a:p>
            <a:endParaRPr lang="hr-HR" b="1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4168-0C2B-4D1A-9FE4-D1D8BE6326BC}" type="slidenum">
              <a:rPr lang="hr-HR" smtClean="0"/>
              <a:pPr/>
              <a:t>12</a:t>
            </a:fld>
            <a:endParaRPr lang="hr-H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Pročitati  samo naslov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4168-0C2B-4D1A-9FE4-D1D8BE6326BC}" type="slidenum">
              <a:rPr lang="hr-HR" smtClean="0"/>
              <a:pPr/>
              <a:t>13</a:t>
            </a:fld>
            <a:endParaRPr lang="hr-H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U Židovskim jamama sakupljen</a:t>
            </a:r>
            <a:r>
              <a:rPr lang="hr-HR" baseline="0" dirty="0"/>
              <a:t>a je rijetka </a:t>
            </a:r>
            <a:r>
              <a:rPr lang="vi-VN" dirty="0"/>
              <a:t> vrste pauka karakterističn za špiljska staništa cijele Hrvatske</a:t>
            </a:r>
            <a:r>
              <a:rPr lang="hr-HR" dirty="0"/>
              <a:t>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4168-0C2B-4D1A-9FE4-D1D8BE6326BC}" type="slidenum">
              <a:rPr lang="hr-HR" smtClean="0"/>
              <a:pPr/>
              <a:t>14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avni poveznik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slov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hr-HR"/>
              <a:t>Kliknite da biste uredili stil naslova matrice</a:t>
            </a:r>
            <a:endParaRPr kumimoji="0"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r-HR"/>
              <a:t>Kliknite da biste uredili stil podnaslova matrice</a:t>
            </a:r>
            <a:endParaRPr kumimoji="0" lang="en-US"/>
          </a:p>
        </p:txBody>
      </p:sp>
      <p:sp>
        <p:nvSpPr>
          <p:cNvPr id="16" name="Rezervirano mjesto datum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B392-46D7-4F1F-AA4C-61EBE70BA8EB}" type="datetimeFigureOut">
              <a:rPr lang="hr-HR" smtClean="0"/>
              <a:pPr/>
              <a:t>23.9.2019.</a:t>
            </a:fld>
            <a:endParaRPr lang="hr-HR"/>
          </a:p>
        </p:txBody>
      </p:sp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5" name="Rezervirano mjesto broja slajda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1FA6FDF-BA9B-4ADC-86DD-37FE32021EA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r-HR"/>
              <a:t>Kliknite da biste uredili stilove teksta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B392-46D7-4F1F-AA4C-61EBE70BA8EB}" type="datetimeFigureOut">
              <a:rPr lang="hr-HR" smtClean="0"/>
              <a:pPr/>
              <a:t>23.9.2019.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A6FDF-BA9B-4ADC-86DD-37FE32021EA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hr-HR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hr-HR"/>
              <a:t>Kliknite da biste uredili stilove teksta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B392-46D7-4F1F-AA4C-61EBE70BA8EB}" type="datetimeFigureOut">
              <a:rPr lang="hr-HR" smtClean="0"/>
              <a:pPr/>
              <a:t>23.9.2019.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A6FDF-BA9B-4ADC-86DD-37FE32021EA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slov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/>
              <a:t>Kliknite da biste uredili stil naslova matrice</a:t>
            </a:r>
            <a:endParaRPr kumimoji="0" lang="en-US"/>
          </a:p>
        </p:txBody>
      </p:sp>
      <p:sp>
        <p:nvSpPr>
          <p:cNvPr id="27" name="Rezervirano mjesto sadržaja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r-HR"/>
              <a:t>Kliknite da biste uredili stilove teksta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</a:t>
            </a:r>
            <a:endParaRPr kumimoji="0" lang="en-US"/>
          </a:p>
        </p:txBody>
      </p:sp>
      <p:sp>
        <p:nvSpPr>
          <p:cNvPr id="25" name="Rezervirano mjesto datum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B392-46D7-4F1F-AA4C-61EBE70BA8EB}" type="datetimeFigureOut">
              <a:rPr lang="hr-HR" smtClean="0"/>
              <a:pPr/>
              <a:t>23.9.2019.</a:t>
            </a:fld>
            <a:endParaRPr lang="hr-HR"/>
          </a:p>
        </p:txBody>
      </p:sp>
      <p:sp>
        <p:nvSpPr>
          <p:cNvPr id="19" name="Rezervirano mjesto podnožja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r-HR"/>
          </a:p>
        </p:txBody>
      </p:sp>
      <p:sp>
        <p:nvSpPr>
          <p:cNvPr id="16" name="Rezervirano mjesto broja slajda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1FA6FDF-BA9B-4ADC-86DD-37FE32021EA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avni poveznik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Rezervirano mjesto teksta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r-HR"/>
              <a:t>Kliknite da biste uredili stilove teksta matrice</a:t>
            </a:r>
          </a:p>
        </p:txBody>
      </p:sp>
      <p:sp>
        <p:nvSpPr>
          <p:cNvPr id="19" name="Rezervirano mjesto datum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B392-46D7-4F1F-AA4C-61EBE70BA8EB}" type="datetimeFigureOut">
              <a:rPr lang="hr-HR" smtClean="0"/>
              <a:pPr/>
              <a:t>23.9.2019.</a:t>
            </a:fld>
            <a:endParaRPr lang="hr-HR"/>
          </a:p>
        </p:txBody>
      </p:sp>
      <p:sp>
        <p:nvSpPr>
          <p:cNvPr id="11" name="Rezervirano mjesto podnožj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6" name="Rezervirano mjesto broja slajd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A6FDF-BA9B-4ADC-86DD-37FE32021EA9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8" name="Naslov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hr-HR"/>
              <a:t>Kliknite da biste uredili stil naslova matrice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slov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hr-HR"/>
              <a:t>Kliknite da biste uredili stil naslova matrice</a:t>
            </a:r>
            <a:endParaRPr kumimoji="0" lang="en-US"/>
          </a:p>
        </p:txBody>
      </p:sp>
      <p:sp>
        <p:nvSpPr>
          <p:cNvPr id="14" name="Rezervirano mjesto sadržaja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/>
              <a:t>Kliknite da biste uredili stilove teksta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</a:t>
            </a:r>
            <a:endParaRPr kumimoji="0" lang="en-US"/>
          </a:p>
        </p:txBody>
      </p:sp>
      <p:sp>
        <p:nvSpPr>
          <p:cNvPr id="13" name="Rezervirano mjesto sadržaja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/>
              <a:t>Kliknite da biste uredili stilove teksta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</a:t>
            </a:r>
            <a:endParaRPr kumimoji="0" lang="en-US"/>
          </a:p>
        </p:txBody>
      </p:sp>
      <p:sp>
        <p:nvSpPr>
          <p:cNvPr id="21" name="Rezervirano mjesto datum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B392-46D7-4F1F-AA4C-61EBE70BA8EB}" type="datetimeFigureOut">
              <a:rPr lang="hr-HR" smtClean="0"/>
              <a:pPr/>
              <a:t>23.9.2019.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1" name="Rezervirano mjesto broja slajd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A6FDF-BA9B-4ADC-86DD-37FE32021EA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slov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hr-HR"/>
              <a:t>Kliknite da biste uredili stil naslova matrice</a:t>
            </a:r>
            <a:endParaRPr kumimoji="0" lang="en-US"/>
          </a:p>
        </p:txBody>
      </p:sp>
      <p:sp>
        <p:nvSpPr>
          <p:cNvPr id="13" name="Rezervirano mjesto teksta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/>
              <a:t>Kliknite da biste uredili stilove teksta matrice</a:t>
            </a:r>
          </a:p>
        </p:txBody>
      </p:sp>
      <p:sp>
        <p:nvSpPr>
          <p:cNvPr id="25" name="Rezervirano mjesto teksta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r-HR"/>
              <a:t>Kliknite da biste uredili stilove teksta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</a:t>
            </a:r>
            <a:endParaRPr kumimoji="0" lang="en-US"/>
          </a:p>
        </p:txBody>
      </p:sp>
      <p:sp>
        <p:nvSpPr>
          <p:cNvPr id="28" name="Rezervirano mjesto sadržaja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r-HR"/>
              <a:t>Kliknite da biste uredili stilove teksta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</a:t>
            </a:r>
            <a:endParaRPr kumimoji="0" lang="en-US"/>
          </a:p>
        </p:txBody>
      </p:sp>
      <p:sp>
        <p:nvSpPr>
          <p:cNvPr id="10" name="Rezervirano mjesto datum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B392-46D7-4F1F-AA4C-61EBE70BA8EB}" type="datetimeFigureOut">
              <a:rPr lang="hr-HR" smtClean="0"/>
              <a:pPr/>
              <a:t>23.9.2019.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1FA6FDF-BA9B-4ADC-86DD-37FE32021EA9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1" name="Ravni poveznik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slov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hr-HR"/>
              <a:t>Kliknite da biste uredili stil naslova matrice</a:t>
            </a:r>
            <a:endParaRPr kumimoji="0" lang="en-US"/>
          </a:p>
        </p:txBody>
      </p:sp>
      <p:sp>
        <p:nvSpPr>
          <p:cNvPr id="12" name="Rezervirano mjesto datum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B392-46D7-4F1F-AA4C-61EBE70BA8EB}" type="datetimeFigureOut">
              <a:rPr lang="hr-HR" smtClean="0"/>
              <a:pPr/>
              <a:t>23.9.2019.</a:t>
            </a:fld>
            <a:endParaRPr lang="hr-HR"/>
          </a:p>
        </p:txBody>
      </p:sp>
      <p:sp>
        <p:nvSpPr>
          <p:cNvPr id="21" name="Rezervirano mjesto podnožja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A6FDF-BA9B-4ADC-86DD-37FE32021EA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B392-46D7-4F1F-AA4C-61EBE70BA8EB}" type="datetimeFigureOut">
              <a:rPr lang="hr-HR" smtClean="0"/>
              <a:pPr/>
              <a:t>23.9.2019.</a:t>
            </a:fld>
            <a:endParaRPr lang="hr-HR"/>
          </a:p>
        </p:txBody>
      </p:sp>
      <p:sp>
        <p:nvSpPr>
          <p:cNvPr id="24" name="Rezervirano mjesto podnožja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A6FDF-BA9B-4ADC-86DD-37FE32021EA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avni poveznik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slov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hr-HR"/>
              <a:t>Kliknite da biste uredili stil naslova matrice</a:t>
            </a:r>
            <a:endParaRPr kumimoji="0" lang="en-US"/>
          </a:p>
        </p:txBody>
      </p:sp>
      <p:sp>
        <p:nvSpPr>
          <p:cNvPr id="26" name="Rezervirano mjesto teksta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r-HR"/>
              <a:t>Kliknite da biste uredili stilove teksta matrice</a:t>
            </a:r>
          </a:p>
        </p:txBody>
      </p:sp>
      <p:sp>
        <p:nvSpPr>
          <p:cNvPr id="14" name="Rezervirano mjesto sadržaja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hr-HR"/>
              <a:t>Kliknite da biste uredili stilove teksta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</a:t>
            </a:r>
            <a:endParaRPr kumimoji="0" lang="en-US"/>
          </a:p>
        </p:txBody>
      </p:sp>
      <p:sp>
        <p:nvSpPr>
          <p:cNvPr id="25" name="Rezervirano mjesto datum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B392-46D7-4F1F-AA4C-61EBE70BA8EB}" type="datetimeFigureOut">
              <a:rPr lang="hr-HR" smtClean="0"/>
              <a:pPr/>
              <a:t>23.9.2019.</a:t>
            </a:fld>
            <a:endParaRPr lang="hr-HR"/>
          </a:p>
        </p:txBody>
      </p:sp>
      <p:sp>
        <p:nvSpPr>
          <p:cNvPr id="29" name="Rezervirano mjesto podnožja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A6FDF-BA9B-4ADC-86DD-37FE32021EA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zervirano mjesto slike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r-HR"/>
              <a:t>Pritisnite ikonu za dodavanje slike</a:t>
            </a:r>
            <a:endParaRPr kumimoji="0" lang="en-US" dirty="0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B392-46D7-4F1F-AA4C-61EBE70BA8EB}" type="datetimeFigureOut">
              <a:rPr lang="hr-HR" smtClean="0"/>
              <a:pPr/>
              <a:t>23.9.2019.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1" name="Rezervirano mjesto broja slajd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A6FDF-BA9B-4ADC-86DD-37FE32021EA9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7" name="Naslov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hr-HR"/>
              <a:t>Kliknite da biste uredili stil naslova matrice</a:t>
            </a:r>
            <a:endParaRPr kumimoji="0" lang="en-US"/>
          </a:p>
        </p:txBody>
      </p:sp>
      <p:sp>
        <p:nvSpPr>
          <p:cNvPr id="26" name="Rezervirano mjesto teksta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r-HR"/>
              <a:t>Kliknite da biste uredili stilove teksta matrice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avni poveznik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Rezervirano mjesto teksta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r-HR"/>
              <a:t>Kliknite da biste uredili stilove teksta matrice</a:t>
            </a:r>
          </a:p>
          <a:p>
            <a:pPr lvl="1" eaLnBrk="1" latinLnBrk="0" hangingPunct="1"/>
            <a:r>
              <a:rPr kumimoji="0" lang="hr-HR"/>
              <a:t>Druga razina</a:t>
            </a:r>
          </a:p>
          <a:p>
            <a:pPr lvl="2" eaLnBrk="1" latinLnBrk="0" hangingPunct="1"/>
            <a:r>
              <a:rPr kumimoji="0" lang="hr-HR"/>
              <a:t>Treća razina</a:t>
            </a:r>
          </a:p>
          <a:p>
            <a:pPr lvl="3" eaLnBrk="1" latinLnBrk="0" hangingPunct="1"/>
            <a:r>
              <a:rPr kumimoji="0" lang="hr-HR"/>
              <a:t>Četvrta razina</a:t>
            </a:r>
          </a:p>
          <a:p>
            <a:pPr lvl="4" eaLnBrk="1" latinLnBrk="0" hangingPunct="1"/>
            <a:r>
              <a:rPr kumimoji="0" lang="hr-HR"/>
              <a:t>Peta razina</a:t>
            </a:r>
            <a:endParaRPr kumimoji="0" lang="en-US"/>
          </a:p>
        </p:txBody>
      </p:sp>
      <p:sp>
        <p:nvSpPr>
          <p:cNvPr id="11" name="Rezervirano mjesto datum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EF3B392-46D7-4F1F-AA4C-61EBE70BA8EB}" type="datetimeFigureOut">
              <a:rPr lang="hr-HR" smtClean="0"/>
              <a:pPr/>
              <a:t>23.9.2019.</a:t>
            </a:fld>
            <a:endParaRPr lang="hr-HR"/>
          </a:p>
        </p:txBody>
      </p:sp>
      <p:sp>
        <p:nvSpPr>
          <p:cNvPr id="28" name="Rezervirano mjesto podnožja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1FA6FDF-BA9B-4ADC-86DD-37FE32021EA9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0" name="Rezervirano mjesto naslova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hr-HR"/>
              <a:t>Kliknite da biste uredili stil naslova matrice</a:t>
            </a:r>
            <a:endParaRPr kumimoji="0" lang="en-US"/>
          </a:p>
        </p:txBody>
      </p:sp>
      <p:sp>
        <p:nvSpPr>
          <p:cNvPr id="9" name="Ravni poveznik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avni poveznik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0.jpe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6.jpeg"/><Relationship Id="rId10" Type="http://schemas.openxmlformats.org/officeDocument/2006/relationships/image" Target="../media/image68.png"/><Relationship Id="rId4" Type="http://schemas.openxmlformats.org/officeDocument/2006/relationships/image" Target="../media/image65.jpe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81000" y="908721"/>
            <a:ext cx="8458200" cy="5167066"/>
          </a:xfrm>
        </p:spPr>
        <p:txBody>
          <a:bodyPr>
            <a:normAutofit/>
          </a:bodyPr>
          <a:lstStyle/>
          <a:p>
            <a:pPr algn="ctr"/>
            <a:r>
              <a:rPr lang="hr-HR" sz="4000" b="1" dirty="0">
                <a:latin typeface="+mn-lt"/>
              </a:rPr>
              <a:t>Biološka raznolikost na području općine Gornja Stubica</a:t>
            </a:r>
            <a:br>
              <a:rPr lang="hr-HR" sz="4000" dirty="0">
                <a:latin typeface="+mn-lt"/>
              </a:rPr>
            </a:br>
            <a:r>
              <a:rPr lang="hr-HR" sz="4000" dirty="0">
                <a:latin typeface="+mn-lt"/>
              </a:rPr>
              <a:t>     </a:t>
            </a:r>
            <a:br>
              <a:rPr lang="hr-HR" dirty="0">
                <a:latin typeface="+mn-lt"/>
              </a:rPr>
            </a:br>
            <a:br>
              <a:rPr lang="hr-HR" dirty="0">
                <a:latin typeface="+mn-lt"/>
              </a:rPr>
            </a:br>
            <a:r>
              <a:rPr lang="hr-HR" dirty="0">
                <a:latin typeface="+mn-lt"/>
              </a:rPr>
              <a:t>                               </a:t>
            </a:r>
            <a:r>
              <a:rPr lang="hr-HR" sz="2000" dirty="0">
                <a:latin typeface="+mn-lt"/>
              </a:rPr>
              <a:t>Prezentaciju izradile: Ana </a:t>
            </a:r>
            <a:r>
              <a:rPr lang="hr-HR" sz="2000" dirty="0" err="1">
                <a:latin typeface="+mn-lt"/>
              </a:rPr>
              <a:t>boltek</a:t>
            </a:r>
            <a:br>
              <a:rPr lang="hr-HR" sz="2000" dirty="0">
                <a:latin typeface="+mn-lt"/>
              </a:rPr>
            </a:br>
            <a:r>
              <a:rPr lang="hr-HR" sz="2000" dirty="0">
                <a:latin typeface="+mn-lt"/>
              </a:rPr>
              <a:t>                                                                                          martina kovačić     </a:t>
            </a:r>
            <a:br>
              <a:rPr lang="hr-HR" sz="2000" dirty="0">
                <a:latin typeface="+mn-lt"/>
              </a:rPr>
            </a:br>
            <a:r>
              <a:rPr lang="hr-HR" sz="2000" dirty="0">
                <a:latin typeface="+mn-lt"/>
              </a:rPr>
              <a:t>                                                                                               maja </a:t>
            </a:r>
            <a:r>
              <a:rPr lang="hr-HR" sz="2000" dirty="0" err="1">
                <a:latin typeface="+mn-lt"/>
              </a:rPr>
              <a:t>junković</a:t>
            </a:r>
            <a:br>
              <a:rPr lang="hr-HR" sz="2000" dirty="0">
                <a:latin typeface="+mn-lt"/>
              </a:rPr>
            </a:br>
            <a:r>
              <a:rPr lang="hr-HR" sz="2000" dirty="0">
                <a:latin typeface="+mn-lt"/>
              </a:rPr>
              <a:t>                                                                                                    dora jakšić</a:t>
            </a:r>
            <a:br>
              <a:rPr lang="hr-HR" sz="2000" dirty="0">
                <a:latin typeface="+mn-lt"/>
              </a:rPr>
            </a:br>
            <a:r>
              <a:rPr lang="hr-HR" sz="2000" dirty="0">
                <a:latin typeface="+mn-lt"/>
              </a:rPr>
              <a:t> oš matije gupca gornja stubica</a:t>
            </a:r>
            <a:br>
              <a:rPr lang="hr-HR" sz="2000" dirty="0">
                <a:latin typeface="+mn-lt"/>
              </a:rPr>
            </a:br>
            <a:br>
              <a:rPr lang="hr-HR" sz="2000" dirty="0">
                <a:latin typeface="+mn-lt"/>
              </a:rPr>
            </a:br>
            <a:r>
              <a:rPr lang="hr-HR" sz="2000" dirty="0">
                <a:latin typeface="+mn-lt"/>
              </a:rPr>
              <a:t>   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23528" y="5373216"/>
            <a:ext cx="8458200" cy="864096"/>
          </a:xfrm>
        </p:spPr>
        <p:txBody>
          <a:bodyPr/>
          <a:lstStyle/>
          <a:p>
            <a:pPr algn="ctr"/>
            <a:r>
              <a:rPr lang="hr-HR" dirty="0"/>
              <a:t>Stubičke  Toplice, 15. travnja 2016.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slike globe terenski rad\DSC_000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764704"/>
            <a:ext cx="7776864" cy="51706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83172" y="188640"/>
            <a:ext cx="8995706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avokutnik 3"/>
          <p:cNvSpPr/>
          <p:nvPr/>
        </p:nvSpPr>
        <p:spPr>
          <a:xfrm>
            <a:off x="1594961" y="5877272"/>
            <a:ext cx="6696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2400" dirty="0"/>
              <a:t>Židovske jame – Natura 2000, preuzeto sa http://natura2000.dzzp.hr/natura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Zidovske_nacrt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8834936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4294967295"/>
          </p:nvPr>
        </p:nvSpPr>
        <p:spPr>
          <a:xfrm>
            <a:off x="251520" y="0"/>
            <a:ext cx="8686800" cy="6669360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hr-HR" dirty="0"/>
              <a:t>    </a:t>
            </a:r>
            <a:r>
              <a:rPr lang="hr-HR" sz="3600" b="1" dirty="0"/>
              <a:t>Pronađene su kopnene životinje iz sljedećih skupina: </a:t>
            </a:r>
          </a:p>
          <a:p>
            <a:pPr algn="just">
              <a:buNone/>
            </a:pPr>
            <a:r>
              <a:rPr lang="hr-HR" sz="3600" b="1" dirty="0"/>
              <a:t>pauci</a:t>
            </a:r>
            <a:r>
              <a:rPr lang="hr-HR" sz="3600" dirty="0"/>
              <a:t> (</a:t>
            </a:r>
            <a:r>
              <a:rPr lang="hr-HR" sz="3600" dirty="0" err="1"/>
              <a:t>Araneae</a:t>
            </a:r>
            <a:r>
              <a:rPr lang="hr-HR" sz="3600" dirty="0"/>
              <a:t>), </a:t>
            </a:r>
          </a:p>
          <a:p>
            <a:pPr algn="just">
              <a:buNone/>
            </a:pPr>
            <a:r>
              <a:rPr lang="hr-HR" sz="3600" b="1" dirty="0"/>
              <a:t>grinje</a:t>
            </a:r>
            <a:r>
              <a:rPr lang="hr-HR" sz="3600" dirty="0"/>
              <a:t> (</a:t>
            </a:r>
            <a:r>
              <a:rPr lang="hr-HR" sz="3600" dirty="0" err="1"/>
              <a:t>Acari</a:t>
            </a:r>
            <a:r>
              <a:rPr lang="hr-HR" sz="3600" dirty="0"/>
              <a:t>), </a:t>
            </a:r>
          </a:p>
          <a:p>
            <a:pPr algn="just">
              <a:buNone/>
            </a:pPr>
            <a:r>
              <a:rPr lang="hr-HR" sz="3600" b="1" dirty="0" err="1"/>
              <a:t>jednakonožni</a:t>
            </a:r>
            <a:r>
              <a:rPr lang="hr-HR" sz="3600" b="1" dirty="0"/>
              <a:t> rakovi</a:t>
            </a:r>
            <a:r>
              <a:rPr lang="hr-HR" sz="3600" dirty="0"/>
              <a:t> (</a:t>
            </a:r>
            <a:r>
              <a:rPr lang="hr-HR" sz="3600" dirty="0" err="1"/>
              <a:t>Isopoda</a:t>
            </a:r>
            <a:r>
              <a:rPr lang="hr-HR" sz="3600" dirty="0"/>
              <a:t>), </a:t>
            </a:r>
          </a:p>
          <a:p>
            <a:pPr algn="just">
              <a:buNone/>
            </a:pPr>
            <a:r>
              <a:rPr lang="hr-HR" sz="3600" b="1" dirty="0" err="1"/>
              <a:t>strige</a:t>
            </a:r>
            <a:r>
              <a:rPr lang="hr-HR" sz="3600" dirty="0"/>
              <a:t> (</a:t>
            </a:r>
            <a:r>
              <a:rPr lang="hr-HR" sz="3600" dirty="0" err="1"/>
              <a:t>Chilopoda</a:t>
            </a:r>
            <a:r>
              <a:rPr lang="hr-HR" sz="3600" dirty="0"/>
              <a:t>), </a:t>
            </a:r>
          </a:p>
          <a:p>
            <a:pPr algn="just">
              <a:buNone/>
            </a:pPr>
            <a:r>
              <a:rPr lang="hr-HR" sz="3600" b="1" dirty="0" err="1"/>
              <a:t>dvojenoge</a:t>
            </a:r>
            <a:r>
              <a:rPr lang="hr-HR" sz="3600" dirty="0"/>
              <a:t> (</a:t>
            </a:r>
            <a:r>
              <a:rPr lang="hr-HR" sz="3600" dirty="0" err="1"/>
              <a:t>Diplopoda</a:t>
            </a:r>
            <a:r>
              <a:rPr lang="hr-HR" sz="3600" dirty="0"/>
              <a:t>), </a:t>
            </a:r>
          </a:p>
          <a:p>
            <a:pPr algn="just">
              <a:buNone/>
            </a:pPr>
            <a:r>
              <a:rPr lang="hr-HR" sz="3600" b="1" dirty="0" err="1"/>
              <a:t>skokuni</a:t>
            </a:r>
            <a:r>
              <a:rPr lang="hr-HR" sz="3600" dirty="0"/>
              <a:t> (</a:t>
            </a:r>
            <a:r>
              <a:rPr lang="hr-HR" sz="3600" dirty="0" err="1"/>
              <a:t>Collembola</a:t>
            </a:r>
            <a:r>
              <a:rPr lang="hr-HR" sz="3600" dirty="0"/>
              <a:t>), </a:t>
            </a:r>
          </a:p>
          <a:p>
            <a:pPr algn="just">
              <a:buNone/>
            </a:pPr>
            <a:r>
              <a:rPr lang="hr-HR" sz="3600" b="1" dirty="0"/>
              <a:t>kornjaši</a:t>
            </a:r>
            <a:r>
              <a:rPr lang="hr-HR" sz="3600" dirty="0"/>
              <a:t> (</a:t>
            </a:r>
            <a:r>
              <a:rPr lang="hr-HR" sz="3600" dirty="0" err="1"/>
              <a:t>Coleoptera</a:t>
            </a:r>
            <a:r>
              <a:rPr lang="hr-HR" sz="3600" dirty="0"/>
              <a:t>), </a:t>
            </a:r>
          </a:p>
          <a:p>
            <a:pPr algn="just">
              <a:buNone/>
            </a:pPr>
            <a:r>
              <a:rPr lang="hr-HR" sz="3600" b="1" dirty="0"/>
              <a:t>ravnokrilci</a:t>
            </a:r>
            <a:r>
              <a:rPr lang="hr-HR" sz="3600" dirty="0"/>
              <a:t> (</a:t>
            </a:r>
            <a:r>
              <a:rPr lang="hr-HR" sz="3600" dirty="0" err="1"/>
              <a:t>Orthoptera</a:t>
            </a:r>
            <a:r>
              <a:rPr lang="hr-HR" sz="3600" dirty="0"/>
              <a:t>) i </a:t>
            </a:r>
          </a:p>
          <a:p>
            <a:pPr algn="just">
              <a:buNone/>
            </a:pPr>
            <a:r>
              <a:rPr lang="hr-HR" sz="3600" b="1" dirty="0"/>
              <a:t>šišmiši</a:t>
            </a:r>
            <a:r>
              <a:rPr lang="hr-HR" sz="3600" dirty="0"/>
              <a:t> (</a:t>
            </a:r>
            <a:r>
              <a:rPr lang="hr-HR" sz="3600" dirty="0" err="1"/>
              <a:t>Chiroptera</a:t>
            </a:r>
            <a:r>
              <a:rPr lang="hr-HR" sz="3600" dirty="0"/>
              <a:t>).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124744"/>
            <a:ext cx="6248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avokutnik 4"/>
          <p:cNvSpPr/>
          <p:nvPr/>
        </p:nvSpPr>
        <p:spPr>
          <a:xfrm>
            <a:off x="2780580" y="3244334"/>
            <a:ext cx="35828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sp>
        <p:nvSpPr>
          <p:cNvPr id="6" name="Pravokutnik 5"/>
          <p:cNvSpPr/>
          <p:nvPr/>
        </p:nvSpPr>
        <p:spPr>
          <a:xfrm>
            <a:off x="2483768" y="5373216"/>
            <a:ext cx="4320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i="1" dirty="0"/>
              <a:t>     </a:t>
            </a:r>
            <a:r>
              <a:rPr lang="hr-HR" sz="2400" dirty="0" err="1"/>
              <a:t>Troglohyphantes</a:t>
            </a:r>
            <a:r>
              <a:rPr lang="hr-HR" sz="2400" dirty="0"/>
              <a:t> </a:t>
            </a:r>
            <a:r>
              <a:rPr lang="hr-HR" sz="2400" dirty="0" err="1"/>
              <a:t>excavatus</a:t>
            </a:r>
            <a:r>
              <a:rPr lang="hr-HR" sz="2400" dirty="0"/>
              <a:t> </a:t>
            </a:r>
          </a:p>
        </p:txBody>
      </p:sp>
      <p:sp>
        <p:nvSpPr>
          <p:cNvPr id="7" name="TekstniOkvir 6"/>
          <p:cNvSpPr txBox="1"/>
          <p:nvPr/>
        </p:nvSpPr>
        <p:spPr>
          <a:xfrm>
            <a:off x="1475656" y="476672"/>
            <a:ext cx="1070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/>
              <a:t>PAUCI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403648" y="1268760"/>
            <a:ext cx="678815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avokutnik 4"/>
          <p:cNvSpPr/>
          <p:nvPr/>
        </p:nvSpPr>
        <p:spPr>
          <a:xfrm>
            <a:off x="1907704" y="5877272"/>
            <a:ext cx="5976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400" dirty="0"/>
              <a:t> </a:t>
            </a:r>
            <a:r>
              <a:rPr lang="hr-HR" sz="2400" dirty="0" err="1"/>
              <a:t>Mesoniscus</a:t>
            </a:r>
            <a:r>
              <a:rPr lang="hr-HR" sz="2400" dirty="0"/>
              <a:t>  </a:t>
            </a:r>
            <a:r>
              <a:rPr lang="hr-HR" sz="2400" dirty="0" err="1"/>
              <a:t>granigerfoto</a:t>
            </a:r>
            <a:r>
              <a:rPr lang="hr-HR" sz="2400" dirty="0"/>
              <a:t> 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1403648" y="548680"/>
            <a:ext cx="3805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/>
              <a:t>JEDNAKONOŽNI RAKOVI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284984"/>
            <a:ext cx="4108981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284984"/>
            <a:ext cx="41910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avokutnik 5"/>
          <p:cNvSpPr/>
          <p:nvPr/>
        </p:nvSpPr>
        <p:spPr>
          <a:xfrm>
            <a:off x="2699792" y="6093296"/>
            <a:ext cx="3273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400" dirty="0"/>
              <a:t> Polydesmus edentulus </a:t>
            </a:r>
            <a:endParaRPr lang="hr-HR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32656"/>
            <a:ext cx="37719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ravokutnik 8"/>
          <p:cNvSpPr/>
          <p:nvPr/>
        </p:nvSpPr>
        <p:spPr>
          <a:xfrm>
            <a:off x="1547664" y="2420888"/>
            <a:ext cx="32041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dirty="0" err="1"/>
              <a:t>Trachysphaera</a:t>
            </a:r>
            <a:r>
              <a:rPr lang="hr-HR" sz="2400" dirty="0"/>
              <a:t> </a:t>
            </a:r>
            <a:r>
              <a:rPr lang="hr-HR" sz="2400" dirty="0" err="1"/>
              <a:t>gibbula</a:t>
            </a:r>
            <a:r>
              <a:rPr lang="hr-HR" sz="2400" dirty="0"/>
              <a:t> </a:t>
            </a:r>
          </a:p>
        </p:txBody>
      </p:sp>
      <p:sp>
        <p:nvSpPr>
          <p:cNvPr id="8" name="TekstniOkvir 7"/>
          <p:cNvSpPr txBox="1"/>
          <p:nvPr/>
        </p:nvSpPr>
        <p:spPr>
          <a:xfrm>
            <a:off x="1187624" y="692696"/>
            <a:ext cx="2042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/>
              <a:t>DVOJENOGE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971600" y="980728"/>
            <a:ext cx="7416824" cy="4906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avokutnik 3"/>
          <p:cNvSpPr/>
          <p:nvPr/>
        </p:nvSpPr>
        <p:spPr>
          <a:xfrm>
            <a:off x="3419872" y="6021288"/>
            <a:ext cx="1976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/>
              <a:t> </a:t>
            </a:r>
            <a:r>
              <a:rPr lang="hr-HR" sz="2400" dirty="0" err="1"/>
              <a:t>Lithobius</a:t>
            </a:r>
            <a:r>
              <a:rPr lang="hr-HR" sz="2400" dirty="0"/>
              <a:t> </a:t>
            </a:r>
            <a:r>
              <a:rPr lang="hr-HR" sz="2400" dirty="0" err="1"/>
              <a:t>sp</a:t>
            </a:r>
            <a:r>
              <a:rPr lang="hr-HR" sz="2400" dirty="0"/>
              <a:t>. </a:t>
            </a:r>
          </a:p>
        </p:txBody>
      </p:sp>
      <p:sp>
        <p:nvSpPr>
          <p:cNvPr id="5" name="TekstniOkvir 4"/>
          <p:cNvSpPr txBox="1"/>
          <p:nvPr/>
        </p:nvSpPr>
        <p:spPr>
          <a:xfrm>
            <a:off x="971600" y="476672"/>
            <a:ext cx="1296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/>
              <a:t>STRIGE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420888"/>
            <a:ext cx="4340225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764704"/>
            <a:ext cx="4207471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avokutnik 5"/>
          <p:cNvSpPr/>
          <p:nvPr/>
        </p:nvSpPr>
        <p:spPr>
          <a:xfrm>
            <a:off x="1043608" y="5517232"/>
            <a:ext cx="25955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i="1" dirty="0"/>
              <a:t> </a:t>
            </a:r>
            <a:r>
              <a:rPr lang="hr-HR" sz="2400" dirty="0" err="1"/>
              <a:t>Pseudosinella</a:t>
            </a:r>
            <a:r>
              <a:rPr lang="hr-HR" sz="2400" dirty="0"/>
              <a:t> </a:t>
            </a:r>
            <a:r>
              <a:rPr lang="hr-HR" sz="2400" dirty="0" err="1"/>
              <a:t>sp</a:t>
            </a:r>
            <a:r>
              <a:rPr lang="hr-HR" sz="2400" i="1" dirty="0"/>
              <a:t>. </a:t>
            </a:r>
            <a:endParaRPr lang="hr-HR" sz="2400" dirty="0"/>
          </a:p>
        </p:txBody>
      </p:sp>
      <p:sp>
        <p:nvSpPr>
          <p:cNvPr id="7" name="Pravokutnik 6"/>
          <p:cNvSpPr/>
          <p:nvPr/>
        </p:nvSpPr>
        <p:spPr>
          <a:xfrm>
            <a:off x="5724128" y="3789040"/>
            <a:ext cx="2397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i="1" dirty="0"/>
              <a:t> </a:t>
            </a:r>
            <a:r>
              <a:rPr lang="hr-HR" sz="2400" dirty="0" err="1"/>
              <a:t>Deuteraphorura</a:t>
            </a:r>
            <a:r>
              <a:rPr lang="hr-HR" sz="2400" dirty="0"/>
              <a:t> </a:t>
            </a:r>
          </a:p>
        </p:txBody>
      </p:sp>
      <p:sp>
        <p:nvSpPr>
          <p:cNvPr id="8" name="TekstniOkvir 7"/>
          <p:cNvSpPr txBox="1"/>
          <p:nvPr/>
        </p:nvSpPr>
        <p:spPr>
          <a:xfrm>
            <a:off x="683568" y="836712"/>
            <a:ext cx="1598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/>
              <a:t>SKOKUNI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140968"/>
            <a:ext cx="440055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32656"/>
            <a:ext cx="4066431" cy="2694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avokutnik 5"/>
          <p:cNvSpPr/>
          <p:nvPr/>
        </p:nvSpPr>
        <p:spPr>
          <a:xfrm>
            <a:off x="1115616" y="6021288"/>
            <a:ext cx="27234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dirty="0" err="1"/>
              <a:t>Leptinus</a:t>
            </a:r>
            <a:r>
              <a:rPr lang="hr-HR" sz="2400" dirty="0"/>
              <a:t> </a:t>
            </a:r>
            <a:r>
              <a:rPr lang="hr-HR" sz="2400" dirty="0" err="1"/>
              <a:t>testaceus</a:t>
            </a:r>
            <a:r>
              <a:rPr lang="hr-HR" sz="2400" dirty="0"/>
              <a:t> </a:t>
            </a:r>
          </a:p>
        </p:txBody>
      </p:sp>
      <p:sp>
        <p:nvSpPr>
          <p:cNvPr id="7" name="Pravokutnik 6"/>
          <p:cNvSpPr/>
          <p:nvPr/>
        </p:nvSpPr>
        <p:spPr>
          <a:xfrm>
            <a:off x="5724128" y="3356992"/>
            <a:ext cx="25779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i="1" dirty="0"/>
              <a:t> </a:t>
            </a:r>
            <a:r>
              <a:rPr lang="hr-HR" sz="2400" dirty="0" err="1"/>
              <a:t>Cryptophagus</a:t>
            </a:r>
            <a:r>
              <a:rPr lang="hr-HR" sz="2400" dirty="0"/>
              <a:t> </a:t>
            </a:r>
            <a:r>
              <a:rPr lang="hr-HR" sz="2400" dirty="0" err="1"/>
              <a:t>sp</a:t>
            </a:r>
            <a:r>
              <a:rPr lang="hr-HR" sz="2400" dirty="0"/>
              <a:t>. </a:t>
            </a:r>
          </a:p>
        </p:txBody>
      </p:sp>
      <p:sp>
        <p:nvSpPr>
          <p:cNvPr id="8" name="TekstniOkvir 7"/>
          <p:cNvSpPr txBox="1"/>
          <p:nvPr/>
        </p:nvSpPr>
        <p:spPr>
          <a:xfrm>
            <a:off x="827584" y="836712"/>
            <a:ext cx="1695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/>
              <a:t>KORNJAŠI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to_Zidovske jame\Speleološki objekt\Zidovske_jame_Foto_Tamara_Cukovic (1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48680"/>
            <a:ext cx="8612021" cy="5733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980728"/>
            <a:ext cx="6032231" cy="5136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avokutnik 4"/>
          <p:cNvSpPr/>
          <p:nvPr/>
        </p:nvSpPr>
        <p:spPr>
          <a:xfrm>
            <a:off x="2699792" y="6165304"/>
            <a:ext cx="3995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dirty="0" err="1"/>
              <a:t>Rhinolophus</a:t>
            </a:r>
            <a:r>
              <a:rPr lang="hr-HR" sz="2400" dirty="0"/>
              <a:t> </a:t>
            </a:r>
            <a:r>
              <a:rPr lang="hr-HR" sz="2400" dirty="0" err="1"/>
              <a:t>ferrumequinum</a:t>
            </a:r>
            <a:r>
              <a:rPr lang="hr-HR" sz="2400" dirty="0"/>
              <a:t> </a:t>
            </a:r>
          </a:p>
        </p:txBody>
      </p:sp>
      <p:sp>
        <p:nvSpPr>
          <p:cNvPr id="4" name="TekstniOkvir 3"/>
          <p:cNvSpPr txBox="1"/>
          <p:nvPr/>
        </p:nvSpPr>
        <p:spPr>
          <a:xfrm>
            <a:off x="1547664" y="404664"/>
            <a:ext cx="13447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/>
              <a:t>SISAVCI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Šuma </a:t>
            </a:r>
            <a:r>
              <a:rPr lang="hr-HR" dirty="0" err="1"/>
              <a:t>burnjak</a:t>
            </a:r>
            <a:endParaRPr lang="hr-HR" dirty="0"/>
          </a:p>
        </p:txBody>
      </p:sp>
      <p:pic>
        <p:nvPicPr>
          <p:cNvPr id="6146" name="Picture 2" descr="E:\slike globe terenski rad\DSC_003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4676" y="1554163"/>
            <a:ext cx="6807047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idx="4294967295"/>
          </p:nvPr>
        </p:nvSpPr>
        <p:spPr>
          <a:xfrm>
            <a:off x="251520" y="476672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/>
              <a:t>Koje drveće prevladava u vašim šumama? </a:t>
            </a:r>
          </a:p>
        </p:txBody>
      </p:sp>
      <p:graphicFrame>
        <p:nvGraphicFramePr>
          <p:cNvPr id="10" name="Rezervirano mjesto sadržaja 9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923522056"/>
              </p:ext>
            </p:extLst>
          </p:nvPr>
        </p:nvGraphicFramePr>
        <p:xfrm>
          <a:off x="251520" y="1556792"/>
          <a:ext cx="86868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SLOJ DRVEĆA</a:t>
            </a:r>
          </a:p>
        </p:txBody>
      </p:sp>
      <p:pic>
        <p:nvPicPr>
          <p:cNvPr id="7170" name="Picture 2" descr="E:\slike globe terenski rad\DSC_005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3009283" cy="4525962"/>
          </a:xfrm>
          <a:prstGeom prst="rect">
            <a:avLst/>
          </a:prstGeom>
          <a:noFill/>
        </p:spPr>
      </p:pic>
      <p:pic>
        <p:nvPicPr>
          <p:cNvPr id="4" name="Picture 2" descr="E:\slike globe terenski rad\DSC_00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23928" y="1484784"/>
            <a:ext cx="4991352" cy="3318718"/>
          </a:xfrm>
          <a:prstGeom prst="rect">
            <a:avLst/>
          </a:prstGeom>
          <a:noFill/>
        </p:spPr>
      </p:pic>
      <p:sp>
        <p:nvSpPr>
          <p:cNvPr id="5" name="TekstniOkvir 4"/>
          <p:cNvSpPr txBox="1"/>
          <p:nvPr/>
        </p:nvSpPr>
        <p:spPr>
          <a:xfrm>
            <a:off x="1187624" y="5877272"/>
            <a:ext cx="1488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b="1" dirty="0"/>
              <a:t>HRAST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5652120" y="5013176"/>
            <a:ext cx="1399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b="1" dirty="0"/>
              <a:t>IMELA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slike globe terenski rad\DSC_003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15616" y="692696"/>
            <a:ext cx="6807200" cy="4525963"/>
          </a:xfrm>
          <a:prstGeom prst="rect">
            <a:avLst/>
          </a:prstGeom>
          <a:noFill/>
        </p:spPr>
      </p:pic>
      <p:sp>
        <p:nvSpPr>
          <p:cNvPr id="4" name="TekstniOkvir 3"/>
          <p:cNvSpPr txBox="1"/>
          <p:nvPr/>
        </p:nvSpPr>
        <p:spPr>
          <a:xfrm>
            <a:off x="2504663" y="5589240"/>
            <a:ext cx="3850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2800" b="1" dirty="0"/>
              <a:t>BAGREM, JAVOR, BUKVA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slike globe terenski rad\DSC_000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836712"/>
            <a:ext cx="6807200" cy="4525963"/>
          </a:xfrm>
          <a:prstGeom prst="rect">
            <a:avLst/>
          </a:prstGeom>
          <a:noFill/>
        </p:spPr>
      </p:pic>
      <p:sp>
        <p:nvSpPr>
          <p:cNvPr id="4" name="TekstniOkvir 3"/>
          <p:cNvSpPr txBox="1"/>
          <p:nvPr/>
        </p:nvSpPr>
        <p:spPr>
          <a:xfrm>
            <a:off x="3193327" y="5661248"/>
            <a:ext cx="2640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2800" b="1" dirty="0"/>
              <a:t>DIVLJA TREŠNJA</a:t>
            </a:r>
          </a:p>
        </p:txBody>
      </p:sp>
      <p:sp>
        <p:nvSpPr>
          <p:cNvPr id="2" name="Strelica gore 1"/>
          <p:cNvSpPr/>
          <p:nvPr/>
        </p:nvSpPr>
        <p:spPr>
          <a:xfrm>
            <a:off x="1259632" y="5157192"/>
            <a:ext cx="1224136" cy="129614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SLOJ GRMLJA</a:t>
            </a:r>
          </a:p>
        </p:txBody>
      </p:sp>
      <p:pic>
        <p:nvPicPr>
          <p:cNvPr id="11266" name="Picture 2" descr="E:\slike globe terenski rad\DSC_00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96752"/>
            <a:ext cx="6807047" cy="4525962"/>
          </a:xfrm>
          <a:prstGeom prst="rect">
            <a:avLst/>
          </a:prstGeom>
          <a:noFill/>
        </p:spPr>
      </p:pic>
      <p:sp>
        <p:nvSpPr>
          <p:cNvPr id="4" name="TekstniOkvir 3"/>
          <p:cNvSpPr txBox="1"/>
          <p:nvPr/>
        </p:nvSpPr>
        <p:spPr>
          <a:xfrm>
            <a:off x="3851920" y="5949280"/>
            <a:ext cx="1406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/>
              <a:t>LIJESKA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PRIZEMNI SLOJ</a:t>
            </a:r>
          </a:p>
        </p:txBody>
      </p:sp>
      <p:pic>
        <p:nvPicPr>
          <p:cNvPr id="12290" name="Picture 2" descr="E:\slike globe terenski rad\DSC_00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4548601" cy="3024336"/>
          </a:xfrm>
          <a:prstGeom prst="rect">
            <a:avLst/>
          </a:prstGeom>
          <a:noFill/>
        </p:spPr>
      </p:pic>
      <p:sp>
        <p:nvSpPr>
          <p:cNvPr id="4" name="TekstniOkvir 3"/>
          <p:cNvSpPr txBox="1"/>
          <p:nvPr/>
        </p:nvSpPr>
        <p:spPr>
          <a:xfrm>
            <a:off x="1547664" y="5013176"/>
            <a:ext cx="1561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/>
              <a:t>BRŠLJAN</a:t>
            </a:r>
          </a:p>
        </p:txBody>
      </p:sp>
      <p:pic>
        <p:nvPicPr>
          <p:cNvPr id="5" name="Picture 2" descr="E:\slike globe terenski rad\DSC_00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916832"/>
            <a:ext cx="3816424" cy="2537460"/>
          </a:xfrm>
          <a:prstGeom prst="rect">
            <a:avLst/>
          </a:prstGeom>
          <a:noFill/>
        </p:spPr>
      </p:pic>
      <p:sp>
        <p:nvSpPr>
          <p:cNvPr id="7" name="Pravokutnik 6"/>
          <p:cNvSpPr/>
          <p:nvPr/>
        </p:nvSpPr>
        <p:spPr>
          <a:xfrm>
            <a:off x="6156176" y="5085184"/>
            <a:ext cx="17155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b="1" dirty="0"/>
              <a:t>ŠUPALJKA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slike globe terenski rad\DSC_004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6"/>
            <a:ext cx="5007000" cy="3329048"/>
          </a:xfrm>
          <a:prstGeom prst="rect">
            <a:avLst/>
          </a:prstGeom>
          <a:noFill/>
        </p:spPr>
      </p:pic>
      <p:sp>
        <p:nvSpPr>
          <p:cNvPr id="4" name="TekstniOkvir 3"/>
          <p:cNvSpPr txBox="1"/>
          <p:nvPr/>
        </p:nvSpPr>
        <p:spPr>
          <a:xfrm>
            <a:off x="5724128" y="1412776"/>
            <a:ext cx="2517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/>
              <a:t>VOLUJSKO OKO</a:t>
            </a:r>
          </a:p>
        </p:txBody>
      </p:sp>
      <p:pic>
        <p:nvPicPr>
          <p:cNvPr id="5" name="Picture 3" descr="E:\slike globe terenski rad\DSC_00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2852936"/>
            <a:ext cx="5472608" cy="3638620"/>
          </a:xfrm>
          <a:prstGeom prst="rect">
            <a:avLst/>
          </a:prstGeom>
          <a:noFill/>
        </p:spPr>
      </p:pic>
      <p:sp>
        <p:nvSpPr>
          <p:cNvPr id="6" name="Pravokutnik 5"/>
          <p:cNvSpPr/>
          <p:nvPr/>
        </p:nvSpPr>
        <p:spPr>
          <a:xfrm>
            <a:off x="1043608" y="5013176"/>
            <a:ext cx="17059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b="1" dirty="0"/>
              <a:t>PASJI ZUB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slike globe terenski rad\DSC_006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332656"/>
            <a:ext cx="4932040" cy="3279209"/>
          </a:xfrm>
          <a:prstGeom prst="rect">
            <a:avLst/>
          </a:prstGeom>
          <a:noFill/>
        </p:spPr>
      </p:pic>
      <p:sp>
        <p:nvSpPr>
          <p:cNvPr id="4" name="TekstniOkvir 3"/>
          <p:cNvSpPr txBox="1"/>
          <p:nvPr/>
        </p:nvSpPr>
        <p:spPr>
          <a:xfrm>
            <a:off x="2195736" y="1340768"/>
            <a:ext cx="1297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/>
              <a:t>JAGLAC</a:t>
            </a:r>
          </a:p>
        </p:txBody>
      </p:sp>
      <p:pic>
        <p:nvPicPr>
          <p:cNvPr id="5" name="Picture 2" descr="E:\slike globe terenski rad\DSC_00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284984"/>
            <a:ext cx="4896544" cy="3255608"/>
          </a:xfrm>
          <a:prstGeom prst="rect">
            <a:avLst/>
          </a:prstGeom>
          <a:noFill/>
        </p:spPr>
      </p:pic>
      <p:sp>
        <p:nvSpPr>
          <p:cNvPr id="6" name="Pravokutnik 5"/>
          <p:cNvSpPr/>
          <p:nvPr/>
        </p:nvSpPr>
        <p:spPr>
          <a:xfrm>
            <a:off x="5652120" y="5157192"/>
            <a:ext cx="18281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b="1" dirty="0"/>
              <a:t>MAHOVINA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79512" y="1556792"/>
            <a:ext cx="8686800" cy="4525963"/>
          </a:xfrm>
        </p:spPr>
        <p:txBody>
          <a:bodyPr/>
          <a:lstStyle/>
          <a:p>
            <a:pPr algn="just">
              <a:buNone/>
            </a:pPr>
            <a:r>
              <a:rPr lang="hr-HR" sz="3600" dirty="0"/>
              <a:t>   Na području Općine Gornja Stubica, kao i na području cijele županije, postoje </a:t>
            </a:r>
            <a:r>
              <a:rPr lang="hr-HR" sz="3600" b="1" dirty="0"/>
              <a:t>različiti  tipovi reljefa </a:t>
            </a:r>
            <a:r>
              <a:rPr lang="hr-HR" sz="3600" dirty="0"/>
              <a:t>(krški, brežuljkasti i dolinski tip). </a:t>
            </a:r>
          </a:p>
          <a:p>
            <a:pPr algn="just">
              <a:buNone/>
            </a:pPr>
            <a:r>
              <a:rPr lang="hr-HR" sz="3600" dirty="0"/>
              <a:t>   Pretpostavili smo  je da je i </a:t>
            </a:r>
            <a:r>
              <a:rPr lang="hr-HR" sz="3600" b="1" dirty="0" err="1"/>
              <a:t>bioraznolikost</a:t>
            </a:r>
            <a:r>
              <a:rPr lang="hr-HR" sz="3600" b="1" dirty="0"/>
              <a:t> velika</a:t>
            </a:r>
            <a:r>
              <a:rPr lang="hr-HR" sz="3600" dirty="0"/>
              <a:t>, te da </a:t>
            </a:r>
            <a:r>
              <a:rPr lang="hr-HR" sz="3600" b="1" dirty="0"/>
              <a:t>djelovanje čovjeka negativno </a:t>
            </a:r>
            <a:r>
              <a:rPr lang="hr-HR" sz="3600" dirty="0"/>
              <a:t>utječe na biološku raznolikost.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slike globe terenski rad\DSC_005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404664"/>
            <a:ext cx="4548704" cy="3024336"/>
          </a:xfrm>
          <a:prstGeom prst="rect">
            <a:avLst/>
          </a:prstGeom>
          <a:noFill/>
        </p:spPr>
      </p:pic>
      <p:sp>
        <p:nvSpPr>
          <p:cNvPr id="4" name="TekstniOkvir 3"/>
          <p:cNvSpPr txBox="1"/>
          <p:nvPr/>
        </p:nvSpPr>
        <p:spPr>
          <a:xfrm>
            <a:off x="2195736" y="980728"/>
            <a:ext cx="1582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/>
              <a:t>VISIBABA</a:t>
            </a:r>
          </a:p>
        </p:txBody>
      </p:sp>
      <p:pic>
        <p:nvPicPr>
          <p:cNvPr id="5" name="Picture 2" descr="E:\slike globe terenski rad\DSC_00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996952"/>
            <a:ext cx="5184576" cy="3447114"/>
          </a:xfrm>
          <a:prstGeom prst="rect">
            <a:avLst/>
          </a:prstGeom>
          <a:noFill/>
        </p:spPr>
      </p:pic>
      <p:sp>
        <p:nvSpPr>
          <p:cNvPr id="6" name="Pravokutnik 5"/>
          <p:cNvSpPr/>
          <p:nvPr/>
        </p:nvSpPr>
        <p:spPr>
          <a:xfrm>
            <a:off x="5652120" y="5301208"/>
            <a:ext cx="29001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b="1" dirty="0"/>
              <a:t>BIJELA ŠUMARICA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slike globe terenski rad\DSC_007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836712"/>
            <a:ext cx="6807200" cy="4525962"/>
          </a:xfrm>
          <a:prstGeom prst="rect">
            <a:avLst/>
          </a:prstGeom>
          <a:noFill/>
        </p:spPr>
      </p:pic>
      <p:sp>
        <p:nvSpPr>
          <p:cNvPr id="4" name="TekstniOkvir 3"/>
          <p:cNvSpPr txBox="1"/>
          <p:nvPr/>
        </p:nvSpPr>
        <p:spPr>
          <a:xfrm>
            <a:off x="3419872" y="5589240"/>
            <a:ext cx="1765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/>
              <a:t>PLUĆNJAK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Travnjak </a:t>
            </a:r>
            <a:r>
              <a:rPr lang="hr-HR" dirty="0" err="1"/>
              <a:t>dubovec</a:t>
            </a:r>
            <a:endParaRPr lang="hr-HR" dirty="0"/>
          </a:p>
        </p:txBody>
      </p:sp>
      <p:pic>
        <p:nvPicPr>
          <p:cNvPr id="20482" name="Picture 2" descr="E:\slike globe terenski rad\DSC_008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4676" y="1554163"/>
            <a:ext cx="6807047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hr-HR" sz="2800" dirty="0">
                <a:solidFill>
                  <a:schemeClr val="tx1"/>
                </a:solidFill>
              </a:rPr>
              <a:t>Nalazi li se travnjak u blizini vinograda?</a:t>
            </a:r>
            <a:endParaRPr lang="en-US" sz="2800" dirty="0">
              <a:solidFill>
                <a:schemeClr val="tx1"/>
              </a:solidFill>
            </a:endParaRPr>
          </a:p>
        </p:txBody>
      </p:sp>
      <p:graphicFrame>
        <p:nvGraphicFramePr>
          <p:cNvPr id="4" name="Grafikon 3"/>
          <p:cNvGraphicFramePr/>
          <p:nvPr/>
        </p:nvGraphicFramePr>
        <p:xfrm>
          <a:off x="3779912" y="548680"/>
          <a:ext cx="5112568" cy="6309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Pravokutnik 5"/>
          <p:cNvSpPr/>
          <p:nvPr/>
        </p:nvSpPr>
        <p:spPr>
          <a:xfrm>
            <a:off x="395536" y="2996952"/>
            <a:ext cx="34563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3200" dirty="0"/>
              <a:t>zaštitna sredstva </a:t>
            </a:r>
            <a:endParaRPr lang="hr-HR" sz="3200" dirty="0"/>
          </a:p>
          <a:p>
            <a:r>
              <a:rPr lang="hr-HR" sz="3200" dirty="0"/>
              <a:t>šte</a:t>
            </a:r>
            <a:r>
              <a:rPr lang="en-US" sz="3200" dirty="0"/>
              <a:t>tna </a:t>
            </a:r>
            <a:r>
              <a:rPr lang="hr-HR" sz="3200" dirty="0"/>
              <a:t>su </a:t>
            </a:r>
            <a:r>
              <a:rPr lang="en-US" sz="3200" dirty="0"/>
              <a:t>za pčele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96752"/>
          </a:xfrm>
        </p:spPr>
        <p:txBody>
          <a:bodyPr>
            <a:normAutofit/>
          </a:bodyPr>
          <a:lstStyle/>
          <a:p>
            <a:pPr algn="ctr"/>
            <a:r>
              <a:rPr lang="hr-HR" sz="2800" dirty="0">
                <a:solidFill>
                  <a:schemeClr val="tx1"/>
                </a:solidFill>
              </a:rPr>
              <a:t>Nalazi li se travnjak u blizini voćnjaka?</a:t>
            </a:r>
            <a:endParaRPr lang="en-US" sz="2800" dirty="0">
              <a:solidFill>
                <a:schemeClr val="tx1"/>
              </a:solidFill>
            </a:endParaRPr>
          </a:p>
        </p:txBody>
      </p:sp>
      <p:graphicFrame>
        <p:nvGraphicFramePr>
          <p:cNvPr id="3" name="Grafikon 2"/>
          <p:cNvGraphicFramePr/>
          <p:nvPr/>
        </p:nvGraphicFramePr>
        <p:xfrm>
          <a:off x="-396552" y="980728"/>
          <a:ext cx="5976664" cy="6165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ravokutnik 3"/>
          <p:cNvSpPr/>
          <p:nvPr/>
        </p:nvSpPr>
        <p:spPr>
          <a:xfrm>
            <a:off x="5500694" y="2928934"/>
            <a:ext cx="385933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200" dirty="0"/>
              <a:t>-u </a:t>
            </a:r>
            <a:r>
              <a:rPr lang="en-US" sz="3200" dirty="0"/>
              <a:t>proljeće kad </a:t>
            </a:r>
            <a:endParaRPr lang="hr-HR" sz="3200" dirty="0"/>
          </a:p>
          <a:p>
            <a:r>
              <a:rPr lang="en-US" sz="3200" dirty="0"/>
              <a:t>rosa otapa ta sredstva</a:t>
            </a:r>
            <a:r>
              <a:rPr lang="hr-HR" sz="3200" dirty="0"/>
              <a:t>, kukci piju rosu</a:t>
            </a:r>
            <a:endParaRPr lang="en-US" sz="32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964488" cy="720080"/>
          </a:xfrm>
        </p:spPr>
        <p:txBody>
          <a:bodyPr>
            <a:noAutofit/>
          </a:bodyPr>
          <a:lstStyle/>
          <a:p>
            <a:pPr algn="ctr"/>
            <a:r>
              <a:rPr lang="hr-HR" sz="2800" dirty="0">
                <a:solidFill>
                  <a:schemeClr val="tx1"/>
                </a:solidFill>
              </a:rPr>
              <a:t>Koristite li travnjak za ispašu stoke,</a:t>
            </a:r>
            <a:br>
              <a:rPr lang="hr-HR" sz="2800" dirty="0">
                <a:solidFill>
                  <a:schemeClr val="tx1"/>
                </a:solidFill>
              </a:rPr>
            </a:br>
            <a:r>
              <a:rPr lang="hr-HR" sz="2800" dirty="0">
                <a:solidFill>
                  <a:schemeClr val="tx1"/>
                </a:solidFill>
              </a:rPr>
              <a:t>zelena krma?</a:t>
            </a:r>
            <a:endParaRPr lang="en-US" sz="2800" dirty="0">
              <a:solidFill>
                <a:schemeClr val="tx1"/>
              </a:solidFill>
            </a:endParaRPr>
          </a:p>
        </p:txBody>
      </p:sp>
      <p:graphicFrame>
        <p:nvGraphicFramePr>
          <p:cNvPr id="4" name="Grafikon 3"/>
          <p:cNvGraphicFramePr/>
          <p:nvPr/>
        </p:nvGraphicFramePr>
        <p:xfrm>
          <a:off x="0" y="1052736"/>
          <a:ext cx="5868144" cy="580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kstniOkvir 5"/>
          <p:cNvSpPr txBox="1"/>
          <p:nvPr/>
        </p:nvSpPr>
        <p:spPr>
          <a:xfrm>
            <a:off x="5724128" y="2708920"/>
            <a:ext cx="31683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/>
              <a:t>- travnjaci se malo koriste kao pašnjaci</a:t>
            </a:r>
            <a:endParaRPr lang="en-US" sz="3200" dirty="0"/>
          </a:p>
        </p:txBody>
      </p:sp>
      <p:sp>
        <p:nvSpPr>
          <p:cNvPr id="5" name="TekstniOkvir 4"/>
          <p:cNvSpPr txBox="1"/>
          <p:nvPr/>
        </p:nvSpPr>
        <p:spPr>
          <a:xfrm>
            <a:off x="755576" y="3645024"/>
            <a:ext cx="15285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b="1" dirty="0">
                <a:solidFill>
                  <a:schemeClr val="bg1"/>
                </a:solidFill>
              </a:rPr>
              <a:t>NE:76%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0"/>
            <a:ext cx="8373616" cy="980728"/>
          </a:xfrm>
        </p:spPr>
        <p:txBody>
          <a:bodyPr>
            <a:noAutofit/>
          </a:bodyPr>
          <a:lstStyle/>
          <a:p>
            <a:pPr algn="ctr"/>
            <a:r>
              <a:rPr lang="hr-HR" sz="2800" dirty="0">
                <a:solidFill>
                  <a:schemeClr val="tx1"/>
                </a:solidFill>
              </a:rPr>
              <a:t>Kosite li travnjak 3-4 puta godišnje kao hranu za stoku?</a:t>
            </a:r>
            <a:endParaRPr lang="en-US" sz="2800" dirty="0">
              <a:solidFill>
                <a:schemeClr val="tx1"/>
              </a:solidFill>
            </a:endParaRPr>
          </a:p>
        </p:txBody>
      </p:sp>
      <p:graphicFrame>
        <p:nvGraphicFramePr>
          <p:cNvPr id="3" name="Grafikon 2"/>
          <p:cNvGraphicFramePr/>
          <p:nvPr/>
        </p:nvGraphicFramePr>
        <p:xfrm>
          <a:off x="3635896" y="1268760"/>
          <a:ext cx="5328592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kstniOkvir 5"/>
          <p:cNvSpPr txBox="1"/>
          <p:nvPr/>
        </p:nvSpPr>
        <p:spPr>
          <a:xfrm>
            <a:off x="467544" y="2564904"/>
            <a:ext cx="3384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/>
              <a:t>- trava se koristi u većoj mjeri kao sijeno</a:t>
            </a:r>
            <a:endParaRPr lang="en-US" sz="32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Spremate li sijeno strojno?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3" name="Grafikon 2"/>
          <p:cNvGraphicFramePr/>
          <p:nvPr/>
        </p:nvGraphicFramePr>
        <p:xfrm>
          <a:off x="0" y="881336"/>
          <a:ext cx="5436096" cy="5644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ravokutnik 4"/>
          <p:cNvSpPr/>
          <p:nvPr/>
        </p:nvSpPr>
        <p:spPr>
          <a:xfrm>
            <a:off x="5652120" y="1988840"/>
            <a:ext cx="34918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200" dirty="0"/>
              <a:t>-prednosti ručnog spremanja sijena -sjeme trava u većoj mjeri ostaje na travnjaku</a:t>
            </a:r>
            <a:endParaRPr lang="en-US" sz="32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229600" cy="360040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Spremate li sijeno ručno?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3" name="Grafikon 2"/>
          <p:cNvGraphicFramePr/>
          <p:nvPr/>
        </p:nvGraphicFramePr>
        <p:xfrm>
          <a:off x="-1476672" y="1772816"/>
          <a:ext cx="748883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ravokutnik 3"/>
          <p:cNvSpPr/>
          <p:nvPr/>
        </p:nvSpPr>
        <p:spPr>
          <a:xfrm>
            <a:off x="5652120" y="2492896"/>
            <a:ext cx="37799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200" dirty="0"/>
              <a:t>-ručno se spremaju manje površine travnjaka</a:t>
            </a:r>
            <a:br>
              <a:rPr lang="hr-HR" sz="3200" dirty="0"/>
            </a:br>
            <a:endParaRPr lang="en-US" sz="32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Imate li zapušten travnjak?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5" name="Grafikon 4"/>
          <p:cNvGraphicFramePr/>
          <p:nvPr/>
        </p:nvGraphicFramePr>
        <p:xfrm>
          <a:off x="3131840" y="1556792"/>
          <a:ext cx="5832648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Pravokutnik 3"/>
          <p:cNvSpPr/>
          <p:nvPr/>
        </p:nvSpPr>
        <p:spPr>
          <a:xfrm>
            <a:off x="467544" y="1844824"/>
            <a:ext cx="273630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hr-HR" sz="2800" dirty="0"/>
              <a:t>SUKCESIJA- zaraštavanje (šikara, šuma)</a:t>
            </a:r>
          </a:p>
          <a:p>
            <a:endParaRPr lang="hr-HR" sz="2800" dirty="0">
              <a:solidFill>
                <a:srgbClr val="D60093"/>
              </a:solidFill>
            </a:endParaRPr>
          </a:p>
          <a:p>
            <a:r>
              <a:rPr lang="hr-HR" sz="2800" dirty="0"/>
              <a:t>- nestanak biljnih i životinjskih vrsta </a:t>
            </a:r>
            <a:endParaRPr lang="en-US"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 </a:t>
            </a:r>
            <a:r>
              <a:rPr lang="hr-HR" b="1" dirty="0">
                <a:latin typeface="+mn-lt"/>
              </a:rPr>
              <a:t>cilj rada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hr-HR" sz="3600" dirty="0"/>
              <a:t>upoznati </a:t>
            </a:r>
            <a:r>
              <a:rPr lang="hr-HR" sz="3600" dirty="0" err="1"/>
              <a:t>bioraznolikost</a:t>
            </a:r>
            <a:r>
              <a:rPr lang="hr-HR" sz="3600" dirty="0"/>
              <a:t> na tri različita staništa</a:t>
            </a:r>
          </a:p>
          <a:p>
            <a:pPr algn="just"/>
            <a:r>
              <a:rPr lang="hr-HR" sz="3600" dirty="0"/>
              <a:t>skrenuti pozornost na važnost očuvanja </a:t>
            </a:r>
            <a:r>
              <a:rPr lang="hr-HR" sz="3600" dirty="0" err="1"/>
              <a:t>bioraznolikosti</a:t>
            </a:r>
            <a:r>
              <a:rPr lang="hr-HR" sz="3600" dirty="0"/>
              <a:t> </a:t>
            </a:r>
          </a:p>
          <a:p>
            <a:pPr algn="just"/>
            <a:r>
              <a:rPr lang="hr-HR" sz="3600" dirty="0"/>
              <a:t>obavijestiti i osvijestiti širu javnost o vrijednostima koje imamo na području naše Općine. </a:t>
            </a:r>
            <a:endParaRPr lang="en-US" sz="36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E:\slike globe terenski rad\DSC_0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0688"/>
            <a:ext cx="8122503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E:\slike globe terenski rad\DSC_00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172400" cy="5433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slike globe terenski rad\DSC_008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5184576" cy="3447114"/>
          </a:xfrm>
          <a:prstGeom prst="rect">
            <a:avLst/>
          </a:prstGeom>
          <a:noFill/>
        </p:spPr>
      </p:pic>
      <p:sp>
        <p:nvSpPr>
          <p:cNvPr id="4" name="TekstniOkvir 3"/>
          <p:cNvSpPr txBox="1"/>
          <p:nvPr/>
        </p:nvSpPr>
        <p:spPr>
          <a:xfrm>
            <a:off x="6228184" y="1412776"/>
            <a:ext cx="1939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/>
              <a:t>KUKURIJEK</a:t>
            </a:r>
          </a:p>
        </p:txBody>
      </p:sp>
      <p:pic>
        <p:nvPicPr>
          <p:cNvPr id="5" name="Picture 2" descr="E:\slike globe terenski rad\DSC_00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293481"/>
            <a:ext cx="4752528" cy="3159855"/>
          </a:xfrm>
          <a:prstGeom prst="rect">
            <a:avLst/>
          </a:prstGeom>
          <a:noFill/>
        </p:spPr>
      </p:pic>
      <p:sp>
        <p:nvSpPr>
          <p:cNvPr id="6" name="TekstniOkvir 5"/>
          <p:cNvSpPr txBox="1"/>
          <p:nvPr/>
        </p:nvSpPr>
        <p:spPr>
          <a:xfrm>
            <a:off x="1763688" y="4869160"/>
            <a:ext cx="1565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/>
              <a:t>ŽABNJAK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slike globe terenski rad\DSC_010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836712"/>
            <a:ext cx="6807200" cy="4525962"/>
          </a:xfrm>
          <a:prstGeom prst="rect">
            <a:avLst/>
          </a:prstGeom>
          <a:noFill/>
        </p:spPr>
      </p:pic>
      <p:sp>
        <p:nvSpPr>
          <p:cNvPr id="4" name="TekstniOkvir 3"/>
          <p:cNvSpPr txBox="1"/>
          <p:nvPr/>
        </p:nvSpPr>
        <p:spPr>
          <a:xfrm>
            <a:off x="2987824" y="5517232"/>
            <a:ext cx="3177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/>
              <a:t>OBIČNA KOCKAVICA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slike globe terenski rad\DSC_011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16636"/>
            <a:ext cx="4464496" cy="2968348"/>
          </a:xfrm>
          <a:prstGeom prst="rect">
            <a:avLst/>
          </a:prstGeom>
          <a:noFill/>
        </p:spPr>
      </p:pic>
      <p:sp>
        <p:nvSpPr>
          <p:cNvPr id="4" name="TekstniOkvir 3"/>
          <p:cNvSpPr txBox="1"/>
          <p:nvPr/>
        </p:nvSpPr>
        <p:spPr>
          <a:xfrm>
            <a:off x="5796136" y="1340768"/>
            <a:ext cx="787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/>
              <a:t>ŠAŠ</a:t>
            </a:r>
          </a:p>
        </p:txBody>
      </p:sp>
      <p:pic>
        <p:nvPicPr>
          <p:cNvPr id="5" name="Picture 2" descr="E:\slike globe terenski rad\DSC_01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501008"/>
            <a:ext cx="4572000" cy="3039825"/>
          </a:xfrm>
          <a:prstGeom prst="rect">
            <a:avLst/>
          </a:prstGeom>
          <a:noFill/>
        </p:spPr>
      </p:pic>
      <p:sp>
        <p:nvSpPr>
          <p:cNvPr id="6" name="TekstniOkvir 5"/>
          <p:cNvSpPr txBox="1"/>
          <p:nvPr/>
        </p:nvSpPr>
        <p:spPr>
          <a:xfrm>
            <a:off x="755576" y="5085184"/>
            <a:ext cx="2896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/>
              <a:t>BIJELA ŠUMARICA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slike globe terenski rad\DSC_009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4548703" cy="3024336"/>
          </a:xfrm>
          <a:prstGeom prst="rect">
            <a:avLst/>
          </a:prstGeom>
          <a:noFill/>
        </p:spPr>
      </p:pic>
      <p:sp>
        <p:nvSpPr>
          <p:cNvPr id="4" name="TekstniOkvir 3"/>
          <p:cNvSpPr txBox="1"/>
          <p:nvPr/>
        </p:nvSpPr>
        <p:spPr>
          <a:xfrm>
            <a:off x="5724128" y="1484784"/>
            <a:ext cx="21804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2800" b="1" dirty="0"/>
              <a:t>LIVADNA</a:t>
            </a:r>
          </a:p>
          <a:p>
            <a:pPr algn="ctr"/>
            <a:r>
              <a:rPr lang="hr-HR" sz="2800" b="1" dirty="0"/>
              <a:t>SMEĐA ŽABA</a:t>
            </a:r>
          </a:p>
        </p:txBody>
      </p:sp>
      <p:pic>
        <p:nvPicPr>
          <p:cNvPr id="5" name="Picture 2" descr="E:\slike globe terenski rad\DSC_01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573016"/>
            <a:ext cx="4464496" cy="2968348"/>
          </a:xfrm>
          <a:prstGeom prst="rect">
            <a:avLst/>
          </a:prstGeom>
          <a:noFill/>
        </p:spPr>
      </p:pic>
      <p:sp>
        <p:nvSpPr>
          <p:cNvPr id="6" name="TekstniOkvir 5"/>
          <p:cNvSpPr txBox="1"/>
          <p:nvPr/>
        </p:nvSpPr>
        <p:spPr>
          <a:xfrm>
            <a:off x="1187624" y="4437112"/>
            <a:ext cx="2371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/>
              <a:t>MRIJEST ŽABE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TASA\.gimp-2.6\Desktop\poa-nemoralis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2656"/>
            <a:ext cx="3960440" cy="3960440"/>
          </a:xfrm>
          <a:prstGeom prst="rect">
            <a:avLst/>
          </a:prstGeom>
          <a:noFill/>
        </p:spPr>
      </p:pic>
      <p:sp>
        <p:nvSpPr>
          <p:cNvPr id="3" name="TekstniOkvir 2"/>
          <p:cNvSpPr txBox="1"/>
          <p:nvPr/>
        </p:nvSpPr>
        <p:spPr>
          <a:xfrm>
            <a:off x="683568" y="4509120"/>
            <a:ext cx="3296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/>
              <a:t>LIVADNA VLASNJAČA</a:t>
            </a:r>
          </a:p>
        </p:txBody>
      </p:sp>
      <p:pic>
        <p:nvPicPr>
          <p:cNvPr id="4" name="Picture 2" descr="Ovsenica pahov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3856" y="1000108"/>
            <a:ext cx="4276995" cy="4000528"/>
          </a:xfrm>
          <a:prstGeom prst="rect">
            <a:avLst/>
          </a:prstGeom>
          <a:noFill/>
        </p:spPr>
      </p:pic>
      <p:sp>
        <p:nvSpPr>
          <p:cNvPr id="5" name="TekstniOkvir 4"/>
          <p:cNvSpPr txBox="1"/>
          <p:nvPr/>
        </p:nvSpPr>
        <p:spPr>
          <a:xfrm>
            <a:off x="5292080" y="5373216"/>
            <a:ext cx="3250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/>
              <a:t>OVSENICA PAHOVKA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E:\slike globe terenski rad\DSC_010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4332099" cy="2880320"/>
          </a:xfrm>
          <a:prstGeom prst="rect">
            <a:avLst/>
          </a:prstGeom>
          <a:noFill/>
        </p:spPr>
      </p:pic>
      <p:sp>
        <p:nvSpPr>
          <p:cNvPr id="4" name="TekstniOkvir 3"/>
          <p:cNvSpPr txBox="1"/>
          <p:nvPr/>
        </p:nvSpPr>
        <p:spPr>
          <a:xfrm>
            <a:off x="539552" y="3284984"/>
            <a:ext cx="1579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/>
              <a:t>VISIBABA</a:t>
            </a:r>
          </a:p>
        </p:txBody>
      </p:sp>
      <p:pic>
        <p:nvPicPr>
          <p:cNvPr id="5" name="Picture 2" descr="E:\DCIM\100OLYMP\P40201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404664"/>
            <a:ext cx="3351065" cy="2736304"/>
          </a:xfrm>
          <a:prstGeom prst="rect">
            <a:avLst/>
          </a:prstGeom>
          <a:noFill/>
        </p:spPr>
      </p:pic>
      <p:sp>
        <p:nvSpPr>
          <p:cNvPr id="6" name="Pravokutnik 5"/>
          <p:cNvSpPr/>
          <p:nvPr/>
        </p:nvSpPr>
        <p:spPr>
          <a:xfrm>
            <a:off x="5940152" y="3212976"/>
            <a:ext cx="19460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b="1" dirty="0"/>
              <a:t>TRATINČICA</a:t>
            </a:r>
          </a:p>
        </p:txBody>
      </p:sp>
      <p:pic>
        <p:nvPicPr>
          <p:cNvPr id="7" name="Picture 2" descr="C:\Users\NATASA\.gimp-2.6\Desktop\x115042648655589825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3501008"/>
            <a:ext cx="1944216" cy="2592288"/>
          </a:xfrm>
          <a:prstGeom prst="rect">
            <a:avLst/>
          </a:prstGeom>
          <a:noFill/>
        </p:spPr>
      </p:pic>
      <p:sp>
        <p:nvSpPr>
          <p:cNvPr id="8" name="Pravokutnik 7"/>
          <p:cNvSpPr/>
          <p:nvPr/>
        </p:nvSpPr>
        <p:spPr>
          <a:xfrm>
            <a:off x="251520" y="5013176"/>
            <a:ext cx="23832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800" b="1" dirty="0"/>
              <a:t>ŠIROKOLISNI TRPUTAC</a:t>
            </a:r>
          </a:p>
        </p:txBody>
      </p:sp>
      <p:pic>
        <p:nvPicPr>
          <p:cNvPr id="9" name="Picture 1" descr="E:\DCIM\100OLYMP\P40201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3717032"/>
            <a:ext cx="2630693" cy="2448272"/>
          </a:xfrm>
          <a:prstGeom prst="rect">
            <a:avLst/>
          </a:prstGeom>
          <a:noFill/>
        </p:spPr>
      </p:pic>
      <p:sp>
        <p:nvSpPr>
          <p:cNvPr id="11" name="TekstniOkvir 10"/>
          <p:cNvSpPr txBox="1"/>
          <p:nvPr/>
        </p:nvSpPr>
        <p:spPr>
          <a:xfrm>
            <a:off x="6300192" y="6165304"/>
            <a:ext cx="1869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/>
              <a:t>MASLAČAK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NATASA\.gimp-2.6\Desktop\download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4176464" cy="5547201"/>
          </a:xfrm>
          <a:prstGeom prst="rect">
            <a:avLst/>
          </a:prstGeom>
          <a:noFill/>
        </p:spPr>
      </p:pic>
      <p:sp>
        <p:nvSpPr>
          <p:cNvPr id="3" name="TekstniOkvir 2"/>
          <p:cNvSpPr txBox="1"/>
          <p:nvPr/>
        </p:nvSpPr>
        <p:spPr>
          <a:xfrm>
            <a:off x="1619672" y="6093296"/>
            <a:ext cx="175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/>
              <a:t>VODOPIJA </a:t>
            </a:r>
          </a:p>
        </p:txBody>
      </p:sp>
      <p:pic>
        <p:nvPicPr>
          <p:cNvPr id="4" name="Picture 2" descr="C:\Users\NATASA\.gimp-2.6\Desktop\pirika puzav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908720"/>
            <a:ext cx="4122018" cy="3600400"/>
          </a:xfrm>
          <a:prstGeom prst="rect">
            <a:avLst/>
          </a:prstGeom>
          <a:noFill/>
        </p:spPr>
      </p:pic>
      <p:sp>
        <p:nvSpPr>
          <p:cNvPr id="5" name="TekstniOkvir 4"/>
          <p:cNvSpPr txBox="1"/>
          <p:nvPr/>
        </p:nvSpPr>
        <p:spPr>
          <a:xfrm>
            <a:off x="6228184" y="5013176"/>
            <a:ext cx="1202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/>
              <a:t>PIRIKA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idx="4294967295"/>
          </p:nvPr>
        </p:nvSpPr>
        <p:spPr>
          <a:xfrm>
            <a:off x="251520" y="404664"/>
            <a:ext cx="8686800" cy="1387624"/>
          </a:xfrm>
        </p:spPr>
        <p:txBody>
          <a:bodyPr>
            <a:normAutofit/>
          </a:bodyPr>
          <a:lstStyle/>
          <a:p>
            <a:pPr algn="ctr"/>
            <a:r>
              <a:rPr lang="hr-HR" dirty="0"/>
              <a:t>Na sva tri staništa izmjerili smo:</a:t>
            </a:r>
            <a:endParaRPr lang="hr-HR" sz="2800" dirty="0"/>
          </a:p>
        </p:txBody>
      </p:sp>
      <p:graphicFrame>
        <p:nvGraphicFramePr>
          <p:cNvPr id="6" name="Tablic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248487"/>
              </p:ext>
            </p:extLst>
          </p:nvPr>
        </p:nvGraphicFramePr>
        <p:xfrm>
          <a:off x="139232" y="2924944"/>
          <a:ext cx="8897264" cy="2133600"/>
        </p:xfrm>
        <a:graphic>
          <a:graphicData uri="http://schemas.openxmlformats.org/drawingml/2006/table">
            <a:tbl>
              <a:tblPr/>
              <a:tblGrid>
                <a:gridCol w="3683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55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77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6931">
                <a:tc>
                  <a:txBody>
                    <a:bodyPr/>
                    <a:lstStyle/>
                    <a:p>
                      <a:pPr algn="l"/>
                      <a:r>
                        <a:rPr lang="hr-HR" sz="2800" b="1" i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Stanište</a:t>
                      </a:r>
                      <a:endParaRPr lang="en-US" sz="2800" dirty="0">
                        <a:latin typeface="Calibri"/>
                        <a:cs typeface="Times New Roman"/>
                      </a:endParaRPr>
                    </a:p>
                  </a:txBody>
                  <a:tcPr marL="148128" marR="1481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hr-HR" sz="2800" b="1" i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Temperatura zraka (⁰C)</a:t>
                      </a:r>
                      <a:r>
                        <a:rPr lang="en-US" sz="2800" dirty="0"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148128" marR="1481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hr-HR" sz="2800" b="1" i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Vlažnost</a:t>
                      </a:r>
                      <a:r>
                        <a:rPr lang="hr-HR" sz="2800" b="1" i="0" baseline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hr-HR" sz="2800" b="1" i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zraka</a:t>
                      </a:r>
                      <a:r>
                        <a:rPr lang="en-US" sz="2800" dirty="0">
                          <a:latin typeface="Calibri"/>
                          <a:cs typeface="Times New Roman"/>
                        </a:rPr>
                        <a:t> </a:t>
                      </a:r>
                      <a:r>
                        <a:rPr lang="hr-HR" sz="2800" b="1" i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(%)</a:t>
                      </a:r>
                      <a:r>
                        <a:rPr lang="en-US" sz="2800" dirty="0"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148128" marR="1481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465">
                <a:tc>
                  <a:txBody>
                    <a:bodyPr/>
                    <a:lstStyle/>
                    <a:p>
                      <a:pPr algn="just"/>
                      <a:r>
                        <a:rPr lang="hr-HR" sz="2800" i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Židovske jame</a:t>
                      </a:r>
                      <a:r>
                        <a:rPr lang="en-US" sz="2800" dirty="0"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148128" marR="1481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800" i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14,5</a:t>
                      </a:r>
                      <a:r>
                        <a:rPr lang="en-US" sz="2800"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148128" marR="1481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800" i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50,4</a:t>
                      </a:r>
                      <a:r>
                        <a:rPr lang="en-US" sz="2800" dirty="0"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148128" marR="1481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465">
                <a:tc>
                  <a:txBody>
                    <a:bodyPr/>
                    <a:lstStyle/>
                    <a:p>
                      <a:pPr algn="just"/>
                      <a:r>
                        <a:rPr lang="hr-HR" sz="2800" i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Šuma Burnjak </a:t>
                      </a:r>
                      <a:endParaRPr lang="en-US" sz="2800">
                        <a:latin typeface="Calibri"/>
                        <a:cs typeface="Times New Roman"/>
                      </a:endParaRPr>
                    </a:p>
                  </a:txBody>
                  <a:tcPr marL="148128" marR="1481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800" i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16,5</a:t>
                      </a:r>
                      <a:r>
                        <a:rPr lang="en-US" sz="2800"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148128" marR="1481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800" i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45,3</a:t>
                      </a:r>
                      <a:r>
                        <a:rPr lang="en-US" sz="2800" dirty="0"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148128" marR="1481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465">
                <a:tc>
                  <a:txBody>
                    <a:bodyPr/>
                    <a:lstStyle/>
                    <a:p>
                      <a:pPr algn="just"/>
                      <a:r>
                        <a:rPr lang="hr-HR" sz="2800" i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Travnjak </a:t>
                      </a:r>
                      <a:r>
                        <a:rPr lang="hr-HR" sz="2800" i="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Dubovec</a:t>
                      </a:r>
                      <a:r>
                        <a:rPr lang="en-US" sz="2800" dirty="0"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148128" marR="1481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800" i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16,9</a:t>
                      </a:r>
                      <a:r>
                        <a:rPr lang="en-US" sz="2800"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148128" marR="1481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800" i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38,1</a:t>
                      </a:r>
                      <a:r>
                        <a:rPr lang="en-US" sz="2800" dirty="0"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148128" marR="1481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latin typeface="+mn-lt"/>
              </a:rPr>
              <a:t>Uradili smo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>
              <a:buNone/>
            </a:pPr>
            <a:r>
              <a:rPr lang="hr-HR" sz="3600" dirty="0"/>
              <a:t>   Na tri različite lokacije </a:t>
            </a:r>
          </a:p>
          <a:p>
            <a:pPr algn="ctr">
              <a:buNone/>
            </a:pPr>
            <a:r>
              <a:rPr lang="hr-HR" sz="3600" dirty="0"/>
              <a:t>Židovske jame</a:t>
            </a:r>
          </a:p>
          <a:p>
            <a:pPr algn="ctr">
              <a:buNone/>
            </a:pPr>
            <a:r>
              <a:rPr lang="hr-HR" sz="3600" dirty="0"/>
              <a:t>šuma </a:t>
            </a:r>
            <a:r>
              <a:rPr lang="hr-HR" sz="3600" dirty="0" err="1"/>
              <a:t>Burnjak</a:t>
            </a:r>
            <a:endParaRPr lang="hr-HR" sz="3600" dirty="0"/>
          </a:p>
          <a:p>
            <a:pPr algn="ctr">
              <a:buNone/>
            </a:pPr>
            <a:r>
              <a:rPr lang="hr-HR" sz="3600" dirty="0"/>
              <a:t>travnjak </a:t>
            </a:r>
            <a:r>
              <a:rPr lang="hr-HR" sz="3600" dirty="0" err="1"/>
              <a:t>Dubovec</a:t>
            </a:r>
            <a:endParaRPr lang="hr-HR" sz="3600" dirty="0"/>
          </a:p>
          <a:p>
            <a:pPr algn="just"/>
            <a:r>
              <a:rPr lang="hr-HR" sz="3600" dirty="0"/>
              <a:t>izvršili smo mjerenja </a:t>
            </a:r>
            <a:r>
              <a:rPr lang="hr-HR" sz="3600" b="1" dirty="0"/>
              <a:t>temperature zraka </a:t>
            </a:r>
            <a:r>
              <a:rPr lang="hr-HR" sz="3600" dirty="0"/>
              <a:t>i </a:t>
            </a:r>
            <a:r>
              <a:rPr lang="hr-HR" sz="3600" b="1" dirty="0"/>
              <a:t>relativne vlažnosti zraka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ic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5595102"/>
              </p:ext>
            </p:extLst>
          </p:nvPr>
        </p:nvGraphicFramePr>
        <p:xfrm>
          <a:off x="179512" y="1660768"/>
          <a:ext cx="8764038" cy="2133600"/>
        </p:xfrm>
        <a:graphic>
          <a:graphicData uri="http://schemas.openxmlformats.org/drawingml/2006/table">
            <a:tbl>
              <a:tblPr/>
              <a:tblGrid>
                <a:gridCol w="3240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53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6936">
                <a:tc>
                  <a:txBody>
                    <a:bodyPr/>
                    <a:lstStyle/>
                    <a:p>
                      <a:pPr algn="just"/>
                      <a:r>
                        <a:rPr lang="hr-HR" sz="2800" b="1" i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Stanište</a:t>
                      </a:r>
                      <a:endParaRPr lang="en-US" sz="2800" dirty="0">
                        <a:latin typeface="Calibri"/>
                        <a:cs typeface="Times New Roman"/>
                      </a:endParaRPr>
                    </a:p>
                  </a:txBody>
                  <a:tcPr marL="145910" marR="145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hr-HR" sz="2800" b="1" i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Temperatura tla na 5 cm (⁰C)</a:t>
                      </a:r>
                      <a:r>
                        <a:rPr lang="en-US" sz="2800"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145910" marR="145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hr-HR" sz="2800" b="1" i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Temperatura tla na 10 cm (⁰C)</a:t>
                      </a:r>
                      <a:r>
                        <a:rPr lang="en-US" sz="2800"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145910" marR="145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245">
                <a:tc>
                  <a:txBody>
                    <a:bodyPr/>
                    <a:lstStyle/>
                    <a:p>
                      <a:pPr algn="just"/>
                      <a:r>
                        <a:rPr lang="hr-HR" sz="2800" i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Židovske jame</a:t>
                      </a:r>
                      <a:r>
                        <a:rPr lang="en-US" sz="2800" dirty="0"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145910" marR="1459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800" i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6,4</a:t>
                      </a:r>
                      <a:r>
                        <a:rPr lang="en-US" sz="2800" dirty="0"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145910" marR="145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800" i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6,</a:t>
                      </a:r>
                      <a:r>
                        <a:rPr lang="hr-HR" sz="2800" i="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r>
                        <a:rPr lang="en-US" sz="2800" dirty="0"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145910" marR="145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245">
                <a:tc>
                  <a:txBody>
                    <a:bodyPr/>
                    <a:lstStyle/>
                    <a:p>
                      <a:pPr algn="just"/>
                      <a:r>
                        <a:rPr lang="hr-HR" sz="2800" i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Šuma Burnjak </a:t>
                      </a:r>
                      <a:endParaRPr lang="en-US" sz="2800">
                        <a:latin typeface="Calibri"/>
                        <a:cs typeface="Times New Roman"/>
                      </a:endParaRPr>
                    </a:p>
                  </a:txBody>
                  <a:tcPr marL="145910" marR="1459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800" i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6,9</a:t>
                      </a:r>
                      <a:r>
                        <a:rPr lang="en-US" sz="2800" dirty="0"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145910" marR="145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800" i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6,4</a:t>
                      </a:r>
                      <a:r>
                        <a:rPr lang="en-US" sz="2800"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145910" marR="145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245">
                <a:tc>
                  <a:txBody>
                    <a:bodyPr/>
                    <a:lstStyle/>
                    <a:p>
                      <a:pPr algn="just"/>
                      <a:r>
                        <a:rPr lang="hr-HR" sz="2800" i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Travnjak </a:t>
                      </a:r>
                      <a:r>
                        <a:rPr lang="hr-HR" sz="2800" i="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Dubovec</a:t>
                      </a:r>
                      <a:r>
                        <a:rPr lang="en-US" sz="2800" dirty="0"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145910" marR="1459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800" i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8,3</a:t>
                      </a:r>
                      <a:r>
                        <a:rPr lang="en-US" sz="2800" dirty="0"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145910" marR="145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800" i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6,</a:t>
                      </a:r>
                      <a:r>
                        <a:rPr lang="hr-HR" sz="2800" i="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r>
                        <a:rPr lang="en-US" sz="2800" dirty="0"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145910" marR="145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ic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336677"/>
              </p:ext>
            </p:extLst>
          </p:nvPr>
        </p:nvGraphicFramePr>
        <p:xfrm>
          <a:off x="179512" y="1412776"/>
          <a:ext cx="8784975" cy="3413760"/>
        </p:xfrm>
        <a:graphic>
          <a:graphicData uri="http://schemas.openxmlformats.org/drawingml/2006/table">
            <a:tbl>
              <a:tblPr/>
              <a:tblGrid>
                <a:gridCol w="1886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82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56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549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613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800" b="1" i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Stanište</a:t>
                      </a:r>
                      <a:endParaRPr lang="en-US" sz="2800" dirty="0">
                        <a:latin typeface="Calibri"/>
                        <a:cs typeface="Times New Roman"/>
                      </a:endParaRPr>
                    </a:p>
                    <a:p>
                      <a:pPr algn="just"/>
                      <a:endParaRPr lang="en-US" sz="2800" dirty="0">
                        <a:latin typeface="Calibri"/>
                        <a:cs typeface="Times New Roman"/>
                      </a:endParaRPr>
                    </a:p>
                  </a:txBody>
                  <a:tcPr marL="95413" marR="95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hr-HR" sz="2800" b="1" i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Struktura tla</a:t>
                      </a:r>
                      <a:r>
                        <a:rPr lang="en-US" sz="2800" dirty="0"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95413" marR="95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2800" b="1" i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Konzistentnost tla</a:t>
                      </a:r>
                      <a:r>
                        <a:rPr lang="en-US" sz="2800" dirty="0"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95413" marR="95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hr-HR" sz="2800" b="1" i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Tekstura tla</a:t>
                      </a:r>
                      <a:r>
                        <a:rPr lang="en-US" sz="2800"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95413" marR="95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954">
                <a:tc>
                  <a:txBody>
                    <a:bodyPr/>
                    <a:lstStyle/>
                    <a:p>
                      <a:pPr algn="just"/>
                      <a:r>
                        <a:rPr lang="hr-HR" sz="2800" i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Židovske jame</a:t>
                      </a:r>
                      <a:r>
                        <a:rPr lang="en-US" sz="2800" dirty="0"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95413" marR="954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hr-HR" sz="2800" i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kamenita (</a:t>
                      </a:r>
                      <a:r>
                        <a:rPr lang="hr-HR" sz="2800" i="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blocky</a:t>
                      </a:r>
                      <a:r>
                        <a:rPr lang="hr-HR" sz="2800" i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2800" dirty="0"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95413" marR="95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hr-HR" sz="2800" i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čvrst (</a:t>
                      </a:r>
                      <a:r>
                        <a:rPr lang="hr-HR" sz="2800" i="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firm</a:t>
                      </a:r>
                      <a:r>
                        <a:rPr lang="hr-HR" sz="2800" i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2800" dirty="0"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95413" marR="95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hr-HR" sz="2800" i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ilovasti pijesak (</a:t>
                      </a:r>
                      <a:r>
                        <a:rPr lang="hr-HR" sz="2800" i="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loamy</a:t>
                      </a:r>
                      <a:r>
                        <a:rPr lang="hr-HR" sz="2800" i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hr-HR" sz="2800" i="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sand</a:t>
                      </a:r>
                      <a:r>
                        <a:rPr lang="hr-HR" sz="2800" i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2800" dirty="0"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95413" marR="95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954">
                <a:tc>
                  <a:txBody>
                    <a:bodyPr/>
                    <a:lstStyle/>
                    <a:p>
                      <a:pPr algn="just"/>
                      <a:r>
                        <a:rPr lang="hr-HR" sz="2800" i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Šuma Burnjak </a:t>
                      </a:r>
                      <a:endParaRPr lang="en-US" sz="2800">
                        <a:latin typeface="Calibri"/>
                        <a:cs typeface="Times New Roman"/>
                      </a:endParaRPr>
                    </a:p>
                  </a:txBody>
                  <a:tcPr marL="95413" marR="954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hr-HR" sz="2800" i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granularna (granular)</a:t>
                      </a:r>
                      <a:r>
                        <a:rPr lang="en-US" sz="2800"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95413" marR="95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hr-HR" sz="2800" i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prhko/drobljivo (</a:t>
                      </a:r>
                      <a:r>
                        <a:rPr lang="hr-HR" sz="2800" i="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friable</a:t>
                      </a:r>
                      <a:r>
                        <a:rPr lang="hr-HR" sz="2800" i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2800" dirty="0"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95413" marR="95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hr-HR" sz="2800" i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glinena ilovača (</a:t>
                      </a:r>
                      <a:r>
                        <a:rPr lang="hr-HR" sz="2800" i="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clay</a:t>
                      </a:r>
                      <a:r>
                        <a:rPr lang="hr-HR" sz="2800" i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hr-HR" sz="2800" i="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loam</a:t>
                      </a:r>
                      <a:r>
                        <a:rPr lang="hr-HR" sz="2800" i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2800" dirty="0"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95413" marR="95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954">
                <a:tc>
                  <a:txBody>
                    <a:bodyPr/>
                    <a:lstStyle/>
                    <a:p>
                      <a:pPr algn="just"/>
                      <a:r>
                        <a:rPr lang="hr-HR" sz="2800" i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Travnjak Dubovec</a:t>
                      </a:r>
                      <a:r>
                        <a:rPr lang="en-US" sz="2800"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95413" marR="954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hr-HR" sz="2800" i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granularna (granular)</a:t>
                      </a:r>
                      <a:r>
                        <a:rPr lang="en-US" sz="2800"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95413" marR="95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hr-HR" sz="2800" i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prhko/drobljivo (friable)</a:t>
                      </a:r>
                      <a:r>
                        <a:rPr lang="en-US" sz="2800"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95413" marR="95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hr-HR" sz="2800" i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glinena ilovača (</a:t>
                      </a:r>
                      <a:r>
                        <a:rPr lang="hr-HR" sz="2800" i="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clay</a:t>
                      </a:r>
                      <a:r>
                        <a:rPr lang="hr-HR" sz="2800" i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hr-HR" sz="2800" i="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loam</a:t>
                      </a:r>
                      <a:r>
                        <a:rPr lang="hr-HR" sz="2800" i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2800" dirty="0"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95413" marR="95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ic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2599539"/>
              </p:ext>
            </p:extLst>
          </p:nvPr>
        </p:nvGraphicFramePr>
        <p:xfrm>
          <a:off x="251520" y="1700808"/>
          <a:ext cx="8651459" cy="2633106"/>
        </p:xfrm>
        <a:graphic>
          <a:graphicData uri="http://schemas.openxmlformats.org/drawingml/2006/table">
            <a:tbl>
              <a:tblPr/>
              <a:tblGrid>
                <a:gridCol w="2619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6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52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800" b="1" i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Stanište</a:t>
                      </a:r>
                      <a:endParaRPr lang="en-US" sz="2800" dirty="0">
                        <a:latin typeface="Calibri"/>
                        <a:cs typeface="Times New Roman"/>
                      </a:endParaRPr>
                    </a:p>
                    <a:p>
                      <a:pPr algn="just"/>
                      <a:endParaRPr lang="en-US" sz="2800" dirty="0">
                        <a:latin typeface="Calibri"/>
                        <a:cs typeface="Times New Roman"/>
                      </a:endParaRPr>
                    </a:p>
                  </a:txBody>
                  <a:tcPr marL="135179" marR="135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800" b="1" i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pH tla</a:t>
                      </a:r>
                      <a:r>
                        <a:rPr lang="en-US" sz="2800" dirty="0"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135179" marR="135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800" b="1" i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Vlažnost tla (%)</a:t>
                      </a:r>
                      <a:r>
                        <a:rPr lang="en-US" sz="2800" dirty="0"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135179" marR="135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113">
                <a:tc>
                  <a:txBody>
                    <a:bodyPr/>
                    <a:lstStyle/>
                    <a:p>
                      <a:pPr algn="just"/>
                      <a:r>
                        <a:rPr lang="hr-HR" sz="2800" i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Židovske jame</a:t>
                      </a:r>
                      <a:r>
                        <a:rPr lang="en-US" sz="2800"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135179" marR="1351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800" i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r>
                        <a:rPr lang="en-US" sz="2800" dirty="0"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135179" marR="135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800" i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29</a:t>
                      </a:r>
                      <a:r>
                        <a:rPr lang="en-US" sz="2800"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135179" marR="135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3113">
                <a:tc>
                  <a:txBody>
                    <a:bodyPr/>
                    <a:lstStyle/>
                    <a:p>
                      <a:pPr algn="just"/>
                      <a:r>
                        <a:rPr lang="hr-HR" sz="2800" i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Šuma Burnjak </a:t>
                      </a:r>
                      <a:endParaRPr lang="en-US" sz="2800">
                        <a:latin typeface="Calibri"/>
                        <a:cs typeface="Times New Roman"/>
                      </a:endParaRPr>
                    </a:p>
                  </a:txBody>
                  <a:tcPr marL="135179" marR="1351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800" i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6,5</a:t>
                      </a:r>
                      <a:r>
                        <a:rPr lang="en-US" sz="2800" dirty="0"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135179" marR="135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800" i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23</a:t>
                      </a:r>
                      <a:r>
                        <a:rPr lang="en-US" sz="2800" dirty="0"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135179" marR="135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113">
                <a:tc>
                  <a:txBody>
                    <a:bodyPr/>
                    <a:lstStyle/>
                    <a:p>
                      <a:pPr algn="just"/>
                      <a:r>
                        <a:rPr lang="hr-HR" sz="2800" i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Travnjak Dubovec</a:t>
                      </a:r>
                      <a:r>
                        <a:rPr lang="en-US" sz="2800"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135179" marR="1351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800" i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6,5</a:t>
                      </a:r>
                      <a:r>
                        <a:rPr lang="en-US" sz="2800"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135179" marR="135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800" i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22</a:t>
                      </a:r>
                      <a:r>
                        <a:rPr lang="en-US" sz="2800" dirty="0"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135179" marR="135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C:\Users\NATASA\.gimp-2.6\Desktop\Pictures\PROJEKT ŠUMA\P10101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4644008" cy="3483006"/>
          </a:xfrm>
          <a:prstGeom prst="rect">
            <a:avLst/>
          </a:prstGeom>
          <a:noFill/>
        </p:spPr>
      </p:pic>
      <p:pic>
        <p:nvPicPr>
          <p:cNvPr id="108547" name="Picture 3" descr="C:\Users\NATASA\.gimp-2.6\Desktop\Pictures\PROJEKT ŠUMA\P10101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870938"/>
            <a:ext cx="4680520" cy="35103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ANKETA: ZAGAĐENJE</a:t>
            </a:r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8492339"/>
              </p:ext>
            </p:extLst>
          </p:nvPr>
        </p:nvGraphicFramePr>
        <p:xfrm>
          <a:off x="304800" y="1554163"/>
          <a:ext cx="86868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UGROŽENOST STANIŠTA</a:t>
            </a:r>
          </a:p>
        </p:txBody>
      </p:sp>
      <p:pic>
        <p:nvPicPr>
          <p:cNvPr id="16385" name="Picture 1" descr="E:\slike globe terenski rad\DSC_007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23528" y="1844824"/>
            <a:ext cx="4657311" cy="3096344"/>
          </a:xfrm>
          <a:prstGeom prst="rect">
            <a:avLst/>
          </a:prstGeom>
          <a:noFill/>
        </p:spPr>
      </p:pic>
      <p:sp>
        <p:nvSpPr>
          <p:cNvPr id="4" name="TekstniOkvir 3"/>
          <p:cNvSpPr txBox="1"/>
          <p:nvPr/>
        </p:nvSpPr>
        <p:spPr>
          <a:xfrm>
            <a:off x="1331640" y="1268760"/>
            <a:ext cx="1731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/>
              <a:t>TRAVNJAK</a:t>
            </a:r>
          </a:p>
        </p:txBody>
      </p:sp>
      <p:pic>
        <p:nvPicPr>
          <p:cNvPr id="5" name="Picture 2" descr="E:\slike globe terenski rad\DSC_00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717032"/>
            <a:ext cx="4332001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C:\Users\NATASA\.gimp-2.6\Desktop\Pictures\fotoaparat\P10102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772816"/>
            <a:ext cx="4128459" cy="3096344"/>
          </a:xfrm>
          <a:prstGeom prst="rect">
            <a:avLst/>
          </a:prstGeom>
          <a:noFill/>
        </p:spPr>
      </p:pic>
      <p:sp>
        <p:nvSpPr>
          <p:cNvPr id="3" name="TekstniOkvir 2"/>
          <p:cNvSpPr txBox="1"/>
          <p:nvPr/>
        </p:nvSpPr>
        <p:spPr>
          <a:xfrm>
            <a:off x="1835696" y="548680"/>
            <a:ext cx="1090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/>
              <a:t>ŠUMA</a:t>
            </a:r>
          </a:p>
        </p:txBody>
      </p:sp>
      <p:pic>
        <p:nvPicPr>
          <p:cNvPr id="4" name="Picture 1" descr="C:\Users\NATASA\.gimp-2.6\Desktop\Pictures\fotoaparat\P10101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88640"/>
            <a:ext cx="4355976" cy="3266982"/>
          </a:xfrm>
          <a:prstGeom prst="rect">
            <a:avLst/>
          </a:prstGeom>
          <a:noFill/>
        </p:spPr>
      </p:pic>
      <p:pic>
        <p:nvPicPr>
          <p:cNvPr id="5" name="Picture 2" descr="C:\Users\NATASA\.gimp-2.6\Desktop\Pictures\fotoaparat\P10102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88024" y="3573016"/>
            <a:ext cx="4032448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D:\Foto_Zidovske jame\Speleološki objekt\Zidovske_jame_Foto_Tamara_Cukovic (2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979162"/>
            <a:ext cx="7392887" cy="4910725"/>
          </a:xfrm>
          <a:prstGeom prst="rect">
            <a:avLst/>
          </a:prstGeom>
          <a:noFill/>
        </p:spPr>
      </p:pic>
      <p:sp>
        <p:nvSpPr>
          <p:cNvPr id="3" name="TekstniOkvir 2"/>
          <p:cNvSpPr txBox="1"/>
          <p:nvPr/>
        </p:nvSpPr>
        <p:spPr>
          <a:xfrm>
            <a:off x="1043608" y="476672"/>
            <a:ext cx="1177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/>
              <a:t>SPILJA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D:\Foto_Zidovske jame\Speleološki objekt\Zidovske_jame_Foto_Tamara_Cukovic (2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692696"/>
            <a:ext cx="7776864" cy="51599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D:\Foto_Zidovske jame\Speleološki objekt\Zidovske_jame_Foto_Tamara_Cukovic (3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949397" cy="52540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4294967295"/>
          </p:nvPr>
        </p:nvSpPr>
        <p:spPr>
          <a:xfrm>
            <a:off x="251520" y="0"/>
            <a:ext cx="8686800" cy="6525344"/>
          </a:xfrm>
        </p:spPr>
        <p:txBody>
          <a:bodyPr>
            <a:noAutofit/>
          </a:bodyPr>
          <a:lstStyle/>
          <a:p>
            <a:endParaRPr lang="hr-HR" sz="3400" dirty="0"/>
          </a:p>
          <a:p>
            <a:r>
              <a:rPr lang="hr-HR" sz="3600" dirty="0"/>
              <a:t>izmjerili </a:t>
            </a:r>
            <a:r>
              <a:rPr lang="hr-HR" sz="3600" b="1" dirty="0"/>
              <a:t>temperature tla na 5 i 10 cm dubine</a:t>
            </a:r>
          </a:p>
          <a:p>
            <a:r>
              <a:rPr lang="en-US" sz="3600" dirty="0"/>
              <a:t> </a:t>
            </a:r>
            <a:r>
              <a:rPr lang="hr-HR" sz="3600" dirty="0"/>
              <a:t>odredili prema vlastitoj procjeni </a:t>
            </a:r>
            <a:r>
              <a:rPr lang="hr-HR" sz="3600" b="1" dirty="0"/>
              <a:t>vrstu tla, teksturu tla i konzistentnost tla</a:t>
            </a:r>
            <a:r>
              <a:rPr lang="en-US" sz="3600" b="1" dirty="0"/>
              <a:t> </a:t>
            </a:r>
            <a:endParaRPr lang="hr-HR" sz="3600" b="1" dirty="0"/>
          </a:p>
          <a:p>
            <a:r>
              <a:rPr lang="hr-HR" sz="3600" dirty="0"/>
              <a:t>odredili </a:t>
            </a:r>
            <a:r>
              <a:rPr lang="hr-HR" sz="3600" b="1" dirty="0"/>
              <a:t>pH tla </a:t>
            </a:r>
            <a:r>
              <a:rPr lang="hr-HR" sz="3600" dirty="0"/>
              <a:t>(pomoću indikator listića)</a:t>
            </a:r>
            <a:r>
              <a:rPr lang="en-US" sz="3600" dirty="0"/>
              <a:t> </a:t>
            </a:r>
            <a:endParaRPr lang="hr-HR" sz="3600" dirty="0"/>
          </a:p>
          <a:p>
            <a:r>
              <a:rPr lang="hr-HR" sz="3600" dirty="0"/>
              <a:t>odredili </a:t>
            </a:r>
            <a:r>
              <a:rPr lang="hr-HR" sz="3600" b="1" dirty="0"/>
              <a:t>namjenu zemljišta</a:t>
            </a:r>
            <a:r>
              <a:rPr lang="en-US" sz="3600" b="1" dirty="0"/>
              <a:t> </a:t>
            </a:r>
            <a:endParaRPr lang="hr-HR" sz="3600" b="1" dirty="0"/>
          </a:p>
          <a:p>
            <a:r>
              <a:rPr lang="hr-HR" sz="3600" dirty="0"/>
              <a:t>prepoznali i naveli </a:t>
            </a:r>
            <a:r>
              <a:rPr lang="hr-HR" sz="3600" b="1" dirty="0"/>
              <a:t>biljne i životinjske  vrste </a:t>
            </a:r>
            <a:r>
              <a:rPr lang="hr-HR" sz="3600" dirty="0"/>
              <a:t>koje smo pronašli na pojedinim   lokacijama 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D:\Foto_Zidovske jame\Speleološki objekt\Zidovske_jame_Foto_Tamara_Cukovic (3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389703" cy="55385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zaključak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hr-HR" dirty="0"/>
              <a:t>   Na području  općine Gornja Stubica postoji velika  </a:t>
            </a:r>
            <a:r>
              <a:rPr lang="hr-HR" dirty="0" err="1"/>
              <a:t>bioraznolikost</a:t>
            </a:r>
            <a:r>
              <a:rPr lang="hr-HR" dirty="0"/>
              <a:t>. </a:t>
            </a:r>
          </a:p>
          <a:p>
            <a:pPr>
              <a:buNone/>
            </a:pPr>
            <a:endParaRPr lang="hr-HR" dirty="0"/>
          </a:p>
          <a:p>
            <a:pPr>
              <a:buNone/>
            </a:pPr>
            <a:r>
              <a:rPr lang="hr-HR" dirty="0"/>
              <a:t>   Potrebno je upoznati širu zajednicu sa biljnim i životinjskim  vrstama koje su zaštićene, kako bi se spriječilo njihovo daljnje uništavanje.</a:t>
            </a:r>
          </a:p>
          <a:p>
            <a:pPr>
              <a:buNone/>
            </a:pPr>
            <a:endParaRPr lang="hr-HR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23528" y="1340768"/>
            <a:ext cx="85689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/>
              <a:t>Izrad</a:t>
            </a:r>
            <a:r>
              <a:rPr lang="hr-HR" sz="2800" dirty="0"/>
              <a:t>u</a:t>
            </a:r>
            <a:r>
              <a:rPr lang="en-US" sz="2800" dirty="0"/>
              <a:t> </a:t>
            </a:r>
            <a:r>
              <a:rPr lang="en-US" sz="2800" b="1" dirty="0" err="1"/>
              <a:t>edukativnih</a:t>
            </a:r>
            <a:r>
              <a:rPr lang="en-US" sz="2800" b="1" dirty="0"/>
              <a:t> </a:t>
            </a:r>
            <a:r>
              <a:rPr lang="en-US" sz="2800" b="1" dirty="0" err="1"/>
              <a:t>i</a:t>
            </a:r>
            <a:r>
              <a:rPr lang="en-US" sz="2800" b="1" dirty="0"/>
              <a:t> </a:t>
            </a:r>
            <a:r>
              <a:rPr lang="en-US" sz="2800" b="1" dirty="0" err="1"/>
              <a:t>informativnih</a:t>
            </a:r>
            <a:r>
              <a:rPr lang="en-US" sz="2800" b="1" dirty="0"/>
              <a:t> </a:t>
            </a:r>
            <a:r>
              <a:rPr lang="en-US" sz="2800" b="1" dirty="0" err="1"/>
              <a:t>materijala</a:t>
            </a:r>
            <a:r>
              <a:rPr lang="en-US" sz="2800" b="1" dirty="0"/>
              <a:t> </a:t>
            </a:r>
            <a:r>
              <a:rPr lang="en-US" sz="2800" dirty="0"/>
              <a:t>o </a:t>
            </a:r>
            <a:r>
              <a:rPr lang="en-US" sz="2800" dirty="0" err="1"/>
              <a:t>prirodnim</a:t>
            </a:r>
            <a:r>
              <a:rPr lang="en-US" sz="2800" dirty="0"/>
              <a:t> </a:t>
            </a:r>
            <a:r>
              <a:rPr lang="en-US" sz="2800" dirty="0" err="1"/>
              <a:t>vrijednostima</a:t>
            </a:r>
            <a:r>
              <a:rPr lang="en-US" sz="2800" dirty="0"/>
              <a:t> </a:t>
            </a:r>
            <a:r>
              <a:rPr lang="en-US" sz="2800" dirty="0" err="1"/>
              <a:t>te</a:t>
            </a:r>
            <a:r>
              <a:rPr lang="en-US" sz="2800" dirty="0"/>
              <a:t> </a:t>
            </a:r>
            <a:r>
              <a:rPr lang="en-US" sz="2800" dirty="0" err="1"/>
              <a:t>autohtonim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zaštićenim</a:t>
            </a:r>
            <a:r>
              <a:rPr lang="en-US" sz="2800" dirty="0"/>
              <a:t> </a:t>
            </a:r>
            <a:r>
              <a:rPr lang="en-US" sz="2800" dirty="0" err="1"/>
              <a:t>vrstama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području</a:t>
            </a:r>
            <a:r>
              <a:rPr lang="en-US" sz="2800" dirty="0"/>
              <a:t> </a:t>
            </a:r>
            <a:r>
              <a:rPr lang="hr-HR" sz="2800" dirty="0"/>
              <a:t> općine Gornja Stubica</a:t>
            </a:r>
          </a:p>
        </p:txBody>
      </p:sp>
      <p:sp>
        <p:nvSpPr>
          <p:cNvPr id="3" name="Pravokutnik 2"/>
          <p:cNvSpPr/>
          <p:nvPr/>
        </p:nvSpPr>
        <p:spPr>
          <a:xfrm>
            <a:off x="395536" y="2852936"/>
            <a:ext cx="83529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/>
              <a:t>Organiziranje</a:t>
            </a:r>
            <a:r>
              <a:rPr lang="hr-HR" sz="2800" dirty="0"/>
              <a:t> </a:t>
            </a:r>
            <a:r>
              <a:rPr lang="en-US" sz="2800" b="1" dirty="0" err="1"/>
              <a:t>manifestacije</a:t>
            </a:r>
            <a:r>
              <a:rPr lang="en-US" sz="2800" b="1" dirty="0"/>
              <a:t> </a:t>
            </a:r>
            <a:r>
              <a:rPr lang="en-US" sz="2800" dirty="0"/>
              <a:t> </a:t>
            </a:r>
            <a:r>
              <a:rPr lang="en-US" sz="2800" dirty="0" err="1"/>
              <a:t>gdje</a:t>
            </a:r>
            <a:r>
              <a:rPr lang="en-US" sz="2800" dirty="0"/>
              <a:t> </a:t>
            </a:r>
            <a:r>
              <a:rPr lang="en-US" sz="2800" dirty="0" err="1"/>
              <a:t>će</a:t>
            </a:r>
            <a:r>
              <a:rPr lang="en-US" sz="2800" dirty="0"/>
              <a:t> se </a:t>
            </a:r>
            <a:r>
              <a:rPr lang="hr-HR" sz="2800" dirty="0"/>
              <a:t>promovirati prirodne vrijednosti i važnost njenog očuvanja </a:t>
            </a:r>
            <a:r>
              <a:rPr lang="en-US" sz="2800" dirty="0"/>
              <a:t>- </a:t>
            </a:r>
            <a:r>
              <a:rPr lang="en-US" sz="2800" dirty="0" err="1"/>
              <a:t>putem</a:t>
            </a:r>
            <a:r>
              <a:rPr lang="en-US" sz="2800" dirty="0"/>
              <a:t> </a:t>
            </a:r>
            <a:r>
              <a:rPr lang="en-US" sz="2800" dirty="0" err="1"/>
              <a:t>predavanja</a:t>
            </a:r>
            <a:r>
              <a:rPr lang="en-US" sz="2800" dirty="0"/>
              <a:t>, </a:t>
            </a:r>
            <a:r>
              <a:rPr lang="en-US" sz="2800" dirty="0" err="1"/>
              <a:t>izložbi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informativnih</a:t>
            </a:r>
            <a:r>
              <a:rPr lang="en-US" sz="2800" dirty="0"/>
              <a:t> </a:t>
            </a:r>
            <a:r>
              <a:rPr lang="en-US" sz="2800" dirty="0" err="1"/>
              <a:t>materijala</a:t>
            </a:r>
            <a:endParaRPr lang="en-US" sz="2800" dirty="0"/>
          </a:p>
        </p:txBody>
      </p:sp>
      <p:sp>
        <p:nvSpPr>
          <p:cNvPr id="6" name="Pravokutnik 5"/>
          <p:cNvSpPr/>
          <p:nvPr/>
        </p:nvSpPr>
        <p:spPr>
          <a:xfrm>
            <a:off x="395536" y="4581128"/>
            <a:ext cx="813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/>
              <a:t>Postavljanje</a:t>
            </a:r>
            <a:r>
              <a:rPr lang="en-US" sz="2800" dirty="0"/>
              <a:t> </a:t>
            </a:r>
            <a:r>
              <a:rPr lang="en-US" sz="2800" dirty="0" err="1"/>
              <a:t>raznih</a:t>
            </a:r>
            <a:r>
              <a:rPr lang="en-US" sz="2800" dirty="0"/>
              <a:t> </a:t>
            </a:r>
            <a:r>
              <a:rPr lang="en-US" sz="2800" b="1" dirty="0" err="1"/>
              <a:t>tematskih</a:t>
            </a:r>
            <a:r>
              <a:rPr lang="en-US" sz="2800" b="1" dirty="0"/>
              <a:t> </a:t>
            </a:r>
            <a:r>
              <a:rPr lang="en-US" sz="2800" b="1" dirty="0" err="1"/>
              <a:t>poučnih</a:t>
            </a:r>
            <a:r>
              <a:rPr lang="en-US" sz="2800" b="1" dirty="0"/>
              <a:t> </a:t>
            </a:r>
            <a:r>
              <a:rPr lang="en-US" sz="2800" b="1" dirty="0" err="1"/>
              <a:t>staza</a:t>
            </a:r>
            <a:r>
              <a:rPr lang="en-US" sz="2800" b="1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području</a:t>
            </a:r>
            <a:r>
              <a:rPr lang="en-US" sz="2800" dirty="0"/>
              <a:t> </a:t>
            </a:r>
            <a:r>
              <a:rPr lang="hr-HR" sz="2800" dirty="0"/>
              <a:t>općine</a:t>
            </a:r>
            <a:endParaRPr lang="en-US" sz="2800" dirty="0"/>
          </a:p>
        </p:txBody>
      </p:sp>
      <p:sp>
        <p:nvSpPr>
          <p:cNvPr id="7" name="Naslov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PREDLAŽEMO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23528" y="2924944"/>
            <a:ext cx="83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/>
              <a:t>Iniciranje</a:t>
            </a:r>
            <a:r>
              <a:rPr lang="en-US" sz="2800" dirty="0"/>
              <a:t> </a:t>
            </a:r>
            <a:r>
              <a:rPr lang="en-US" sz="2800" dirty="0" err="1"/>
              <a:t>edukativnih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promotivnih</a:t>
            </a:r>
            <a:r>
              <a:rPr lang="en-US" sz="2800" dirty="0"/>
              <a:t> </a:t>
            </a:r>
            <a:r>
              <a:rPr lang="en-US" sz="2800" dirty="0" err="1"/>
              <a:t>kampanja</a:t>
            </a:r>
            <a:r>
              <a:rPr lang="en-US" sz="2800" dirty="0"/>
              <a:t> </a:t>
            </a:r>
            <a:r>
              <a:rPr lang="en-US" sz="2800" dirty="0" err="1"/>
              <a:t>usmjerenih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održivi</a:t>
            </a:r>
            <a:r>
              <a:rPr lang="en-US" sz="2800" dirty="0"/>
              <a:t> </a:t>
            </a:r>
            <a:r>
              <a:rPr lang="en-US" sz="2800" dirty="0" err="1"/>
              <a:t>razvoj</a:t>
            </a:r>
            <a:r>
              <a:rPr lang="en-US" sz="2800" dirty="0"/>
              <a:t> </a:t>
            </a:r>
            <a:r>
              <a:rPr lang="en-US" sz="2800" dirty="0" err="1"/>
              <a:t>područja</a:t>
            </a:r>
            <a:r>
              <a:rPr lang="hr-HR" sz="2800" dirty="0"/>
              <a:t>.</a:t>
            </a:r>
            <a:endParaRPr lang="en-US" sz="2800" dirty="0"/>
          </a:p>
        </p:txBody>
      </p:sp>
      <p:sp>
        <p:nvSpPr>
          <p:cNvPr id="3" name="Pravokutnik 2"/>
          <p:cNvSpPr/>
          <p:nvPr/>
        </p:nvSpPr>
        <p:spPr>
          <a:xfrm>
            <a:off x="395536" y="4797152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/>
              <a:t>Promocija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društvenim</a:t>
            </a:r>
            <a:r>
              <a:rPr lang="en-US" sz="2800" dirty="0"/>
              <a:t> </a:t>
            </a:r>
            <a:r>
              <a:rPr lang="en-US" sz="2800" dirty="0" err="1"/>
              <a:t>mrežama</a:t>
            </a:r>
            <a:r>
              <a:rPr lang="hr-HR" sz="2800" dirty="0"/>
              <a:t>.</a:t>
            </a:r>
            <a:r>
              <a:rPr lang="en-US" sz="2800" dirty="0"/>
              <a:t> </a:t>
            </a:r>
          </a:p>
        </p:txBody>
      </p:sp>
      <p:sp>
        <p:nvSpPr>
          <p:cNvPr id="5" name="TekstniOkvir 4"/>
          <p:cNvSpPr txBox="1"/>
          <p:nvPr/>
        </p:nvSpPr>
        <p:spPr>
          <a:xfrm>
            <a:off x="323528" y="836712"/>
            <a:ext cx="83529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dirty="0"/>
              <a:t>Postavljanje edukativnih tabli s fotografijama unutrašnjosti spilje i spiljskih životinja, zaštićenih vrsta travnjaka i šume te popularno stručnim tekstovima.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 rot="10800000" flipV="1">
            <a:off x="395536" y="620688"/>
            <a:ext cx="2592288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i="1" dirty="0"/>
              <a:t>Letak su izradile učenice:</a:t>
            </a:r>
          </a:p>
          <a:p>
            <a:pPr algn="ctr"/>
            <a:r>
              <a:rPr lang="hr-HR" sz="1400" i="1" dirty="0"/>
              <a:t>Ana </a:t>
            </a:r>
            <a:r>
              <a:rPr lang="hr-HR" sz="1400" i="1" dirty="0" err="1"/>
              <a:t>Boltek</a:t>
            </a:r>
            <a:endParaRPr lang="hr-HR" sz="1400" i="1" dirty="0"/>
          </a:p>
          <a:p>
            <a:pPr algn="ctr"/>
            <a:r>
              <a:rPr lang="hr-HR" sz="1400" i="1" dirty="0"/>
              <a:t>Martina Kovačić</a:t>
            </a:r>
          </a:p>
          <a:p>
            <a:pPr algn="ctr"/>
            <a:r>
              <a:rPr lang="hr-HR" sz="1400" i="1" dirty="0"/>
              <a:t>Maja </a:t>
            </a:r>
            <a:r>
              <a:rPr lang="hr-HR" sz="1400" i="1" dirty="0" err="1"/>
              <a:t>Junković</a:t>
            </a:r>
            <a:endParaRPr lang="hr-HR" sz="1400" i="1" dirty="0"/>
          </a:p>
          <a:p>
            <a:pPr algn="ctr"/>
            <a:r>
              <a:rPr lang="hr-HR" sz="1400" i="1" dirty="0"/>
              <a:t>Dora Jakšić</a:t>
            </a:r>
          </a:p>
          <a:p>
            <a:pPr algn="ctr"/>
            <a:endParaRPr lang="hr-HR" sz="1400" i="1" dirty="0"/>
          </a:p>
          <a:p>
            <a:pPr algn="ctr"/>
            <a:r>
              <a:rPr lang="hr-HR" sz="1400" i="1" dirty="0"/>
              <a:t>U Stubičkim Toplicama  na </a:t>
            </a:r>
            <a:r>
              <a:rPr lang="en-US" sz="1400" i="1" dirty="0" err="1"/>
              <a:t>Ekološk</a:t>
            </a:r>
            <a:r>
              <a:rPr lang="hr-HR" sz="1400" i="1" dirty="0"/>
              <a:t>om </a:t>
            </a:r>
            <a:r>
              <a:rPr lang="en-US" sz="1400" i="1" dirty="0" err="1"/>
              <a:t>kviz</a:t>
            </a:r>
            <a:r>
              <a:rPr lang="hr-HR" sz="1400" i="1" dirty="0"/>
              <a:t>u</a:t>
            </a:r>
            <a:r>
              <a:rPr lang="en-US" sz="1400" i="1" dirty="0"/>
              <a:t> "L</a:t>
            </a:r>
            <a:r>
              <a:rPr lang="hr-HR" sz="1400" i="1" dirty="0"/>
              <a:t>i</a:t>
            </a:r>
            <a:r>
              <a:rPr lang="en-US" sz="1400" i="1" dirty="0" err="1"/>
              <a:t>jepaNaša</a:t>
            </a:r>
            <a:r>
              <a:rPr lang="en-US" sz="1400" i="1" dirty="0"/>
              <a:t>“ </a:t>
            </a:r>
            <a:r>
              <a:rPr lang="hr-HR" sz="1400" i="1" dirty="0"/>
              <a:t>15.04.2016. godine predstavile  su školu Matije Gupca Gornja Stubica istraživačkim radom “Biološka raznolikost Općine Gornja Stubica”.</a:t>
            </a:r>
          </a:p>
          <a:p>
            <a:pPr algn="ctr"/>
            <a:endParaRPr lang="hr-HR" sz="1400" dirty="0"/>
          </a:p>
          <a:p>
            <a:pPr algn="ctr"/>
            <a:endParaRPr lang="hr-HR" dirty="0"/>
          </a:p>
          <a:p>
            <a:pPr algn="ctr"/>
            <a:endParaRPr lang="hr-HR" dirty="0"/>
          </a:p>
        </p:txBody>
      </p:sp>
      <p:sp>
        <p:nvSpPr>
          <p:cNvPr id="5" name="TekstniOkvir 4"/>
          <p:cNvSpPr txBox="1"/>
          <p:nvPr/>
        </p:nvSpPr>
        <p:spPr>
          <a:xfrm>
            <a:off x="3275856" y="548680"/>
            <a:ext cx="2664296" cy="5776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sp>
        <p:nvSpPr>
          <p:cNvPr id="6" name="TekstniOkvir 5"/>
          <p:cNvSpPr txBox="1"/>
          <p:nvPr/>
        </p:nvSpPr>
        <p:spPr>
          <a:xfrm>
            <a:off x="6084168" y="548680"/>
            <a:ext cx="2736304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i="1" dirty="0"/>
              <a:t>BIORAZNOLIKOST GUPČEVOG KRAJA</a:t>
            </a:r>
          </a:p>
          <a:p>
            <a:pPr algn="ctr"/>
            <a:endParaRPr lang="hr-HR" sz="1600" i="1" dirty="0"/>
          </a:p>
          <a:p>
            <a:pPr algn="ctr"/>
            <a:r>
              <a:rPr lang="hr-HR" sz="1600" i="1" dirty="0"/>
              <a:t>Zaštićena flora i fauna</a:t>
            </a:r>
          </a:p>
          <a:p>
            <a:pPr algn="ctr"/>
            <a:endParaRPr lang="hr-HR" sz="2400" dirty="0"/>
          </a:p>
          <a:p>
            <a:pPr algn="ctr"/>
            <a:endParaRPr lang="hr-HR" sz="2400" dirty="0"/>
          </a:p>
          <a:p>
            <a:pPr algn="ctr"/>
            <a:endParaRPr lang="hr-HR" sz="2400" dirty="0"/>
          </a:p>
          <a:p>
            <a:pPr algn="ctr"/>
            <a:endParaRPr lang="hr-HR" sz="2400" dirty="0"/>
          </a:p>
          <a:p>
            <a:pPr algn="ctr"/>
            <a:endParaRPr lang="hr-HR" sz="2400" dirty="0"/>
          </a:p>
          <a:p>
            <a:pPr algn="ctr"/>
            <a:endParaRPr lang="hr-HR" sz="2000" dirty="0"/>
          </a:p>
          <a:p>
            <a:pPr algn="ctr"/>
            <a:endParaRPr lang="hr-HR" sz="2000" dirty="0"/>
          </a:p>
          <a:p>
            <a:pPr algn="ctr"/>
            <a:r>
              <a:rPr lang="hr-HR" sz="2000" i="1" dirty="0" err="1"/>
              <a:t>Gupčeva</a:t>
            </a:r>
            <a:r>
              <a:rPr lang="hr-HR" sz="2000" i="1" dirty="0"/>
              <a:t> lipa nalazi se neposredno do mjesne crkve Sv. </a:t>
            </a:r>
            <a:r>
              <a:rPr lang="hr-HR" sz="2000" i="1" dirty="0" err="1"/>
              <a:t>Jurja</a:t>
            </a:r>
            <a:r>
              <a:rPr lang="hr-HR" sz="2000" i="1" dirty="0"/>
              <a:t> u Gornjoj Stubici i jedini je živi svjedok Seljačke bune iz 1573. g.</a:t>
            </a:r>
          </a:p>
          <a:p>
            <a:pPr algn="ctr"/>
            <a:endParaRPr lang="hr-HR" sz="2000" dirty="0"/>
          </a:p>
          <a:p>
            <a:pPr algn="ctr"/>
            <a:endParaRPr lang="hr-HR" sz="2400" dirty="0"/>
          </a:p>
        </p:txBody>
      </p:sp>
      <p:pic>
        <p:nvPicPr>
          <p:cNvPr id="2050" name="Picture 2" descr="http://www.tjedno.hr/images/stories/infobiro/0000659462_l_0_1rr8f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2132856"/>
            <a:ext cx="2547085" cy="1703861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16200000">
            <a:off x="1922034" y="1974511"/>
            <a:ext cx="5256584" cy="2692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E:\slike globe terenski rad\DSC_00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933056"/>
            <a:ext cx="2238057" cy="1488037"/>
          </a:xfrm>
          <a:prstGeom prst="rect">
            <a:avLst/>
          </a:prstGeom>
          <a:noFill/>
        </p:spPr>
      </p:pic>
      <p:sp>
        <p:nvSpPr>
          <p:cNvPr id="12" name="TekstniOkvir 11"/>
          <p:cNvSpPr txBox="1"/>
          <p:nvPr/>
        </p:nvSpPr>
        <p:spPr>
          <a:xfrm>
            <a:off x="323528" y="5661248"/>
            <a:ext cx="2784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b="1" dirty="0"/>
              <a:t>Livadna smeđa žaba </a:t>
            </a:r>
            <a:r>
              <a:rPr lang="en-US" sz="1200" dirty="0"/>
              <a:t>(</a:t>
            </a:r>
            <a:r>
              <a:rPr lang="en-US" sz="1200" dirty="0" err="1"/>
              <a:t>Rana</a:t>
            </a:r>
            <a:r>
              <a:rPr lang="en-US" sz="1200" dirty="0"/>
              <a:t> </a:t>
            </a:r>
            <a:r>
              <a:rPr lang="en-US" sz="1200" dirty="0" err="1"/>
              <a:t>temporaria</a:t>
            </a:r>
            <a:r>
              <a:rPr lang="en-US" sz="1200" dirty="0"/>
              <a:t>)</a:t>
            </a:r>
            <a:endParaRPr lang="hr-HR" sz="1200" b="1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slike globe terenski rad\DSC_00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332656"/>
            <a:ext cx="2022034" cy="1344407"/>
          </a:xfrm>
          <a:prstGeom prst="rect">
            <a:avLst/>
          </a:prstGeom>
          <a:noFill/>
        </p:spPr>
      </p:pic>
      <p:pic>
        <p:nvPicPr>
          <p:cNvPr id="7" name="Picture 2" descr="E:\slike globe terenski rad\DSC_01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4437112"/>
            <a:ext cx="2413720" cy="1604831"/>
          </a:xfrm>
          <a:prstGeom prst="rect">
            <a:avLst/>
          </a:prstGeom>
          <a:noFill/>
        </p:spPr>
      </p:pic>
      <p:pic>
        <p:nvPicPr>
          <p:cNvPr id="8" name="Picture 2" descr="E:\slike globe terenski rad\DSC_01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5906" y="2132856"/>
            <a:ext cx="2274934" cy="1512554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260648"/>
            <a:ext cx="2145838" cy="143928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2132856"/>
            <a:ext cx="2088232" cy="1778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95536" y="1916832"/>
            <a:ext cx="248398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ravokutnik 12"/>
          <p:cNvSpPr/>
          <p:nvPr/>
        </p:nvSpPr>
        <p:spPr>
          <a:xfrm>
            <a:off x="323528" y="116632"/>
            <a:ext cx="28083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b="1" i="1" dirty="0"/>
              <a:t>Židovske jame </a:t>
            </a:r>
            <a:r>
              <a:rPr lang="hr-HR" i="1" dirty="0"/>
              <a:t>su</a:t>
            </a:r>
          </a:p>
          <a:p>
            <a:pPr algn="ctr"/>
            <a:r>
              <a:rPr lang="hr-HR" i="1" dirty="0"/>
              <a:t>speleološki su objekt ,</a:t>
            </a:r>
          </a:p>
          <a:p>
            <a:pPr algn="ctr"/>
            <a:r>
              <a:rPr lang="hr-HR" i="1" dirty="0"/>
              <a:t>dio ekološke mreže Natura 2000 u Hrvatskoj, smješten u </a:t>
            </a:r>
            <a:r>
              <a:rPr lang="hr-HR" i="1" dirty="0" err="1"/>
              <a:t>Pasanskoj</a:t>
            </a:r>
            <a:r>
              <a:rPr lang="hr-HR" i="1" dirty="0"/>
              <a:t>  Gorici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528" y="4149080"/>
            <a:ext cx="267329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3419872" y="4437112"/>
            <a:ext cx="2448272" cy="1619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kstniOkvir 17"/>
          <p:cNvSpPr txBox="1"/>
          <p:nvPr/>
        </p:nvSpPr>
        <p:spPr>
          <a:xfrm>
            <a:off x="6228184" y="1700808"/>
            <a:ext cx="3247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b="1" dirty="0"/>
              <a:t>Pasji zub (</a:t>
            </a:r>
            <a:r>
              <a:rPr lang="en-US" sz="1200" dirty="0" err="1"/>
              <a:t>Erythronium</a:t>
            </a:r>
            <a:r>
              <a:rPr lang="en-US" sz="1200" dirty="0"/>
              <a:t> dens-</a:t>
            </a:r>
            <a:r>
              <a:rPr lang="en-US" sz="1200" dirty="0" err="1"/>
              <a:t>canis</a:t>
            </a:r>
            <a:r>
              <a:rPr lang="en-US" sz="1200" dirty="0"/>
              <a:t> </a:t>
            </a:r>
            <a:r>
              <a:rPr lang="hr-HR" sz="1200" dirty="0"/>
              <a:t>)</a:t>
            </a:r>
          </a:p>
        </p:txBody>
      </p:sp>
      <p:sp>
        <p:nvSpPr>
          <p:cNvPr id="19" name="TekstniOkvir 18"/>
          <p:cNvSpPr txBox="1"/>
          <p:nvPr/>
        </p:nvSpPr>
        <p:spPr>
          <a:xfrm>
            <a:off x="6228184" y="3717032"/>
            <a:ext cx="27829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b="1" dirty="0"/>
              <a:t>Visibaba (</a:t>
            </a:r>
            <a:r>
              <a:rPr lang="en-US" sz="1200" dirty="0" err="1"/>
              <a:t>Galanthus</a:t>
            </a:r>
            <a:r>
              <a:rPr lang="en-US" sz="1200" dirty="0"/>
              <a:t> </a:t>
            </a:r>
            <a:r>
              <a:rPr lang="en-US" sz="1200" dirty="0" err="1"/>
              <a:t>nivalis</a:t>
            </a:r>
            <a:r>
              <a:rPr lang="en-US" sz="1200" dirty="0"/>
              <a:t> </a:t>
            </a:r>
            <a:r>
              <a:rPr lang="hr-HR" sz="1200" dirty="0"/>
              <a:t>), proljetnica</a:t>
            </a:r>
          </a:p>
        </p:txBody>
      </p:sp>
      <p:sp>
        <p:nvSpPr>
          <p:cNvPr id="20" name="TekstniOkvir 19"/>
          <p:cNvSpPr txBox="1"/>
          <p:nvPr/>
        </p:nvSpPr>
        <p:spPr>
          <a:xfrm>
            <a:off x="6372200" y="6021288"/>
            <a:ext cx="22467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Kockavica</a:t>
            </a:r>
            <a:r>
              <a:rPr lang="en-US" sz="1200" dirty="0"/>
              <a:t> (</a:t>
            </a:r>
            <a:r>
              <a:rPr lang="en-US" sz="1200" dirty="0" err="1"/>
              <a:t>Fritillaria</a:t>
            </a:r>
            <a:r>
              <a:rPr lang="en-US" sz="1200" dirty="0"/>
              <a:t> </a:t>
            </a:r>
            <a:r>
              <a:rPr lang="en-US" sz="1200" dirty="0" err="1"/>
              <a:t>meleagris</a:t>
            </a:r>
            <a:r>
              <a:rPr lang="en-US" sz="1200" dirty="0"/>
              <a:t> )</a:t>
            </a:r>
            <a:endParaRPr lang="hr-HR" sz="1200" dirty="0"/>
          </a:p>
        </p:txBody>
      </p:sp>
      <p:sp>
        <p:nvSpPr>
          <p:cNvPr id="21" name="TekstniOkvir 20"/>
          <p:cNvSpPr txBox="1"/>
          <p:nvPr/>
        </p:nvSpPr>
        <p:spPr>
          <a:xfrm>
            <a:off x="3419872" y="1772816"/>
            <a:ext cx="2418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b="1" dirty="0"/>
              <a:t>Pauk </a:t>
            </a:r>
            <a:r>
              <a:rPr lang="hr-HR" sz="1200" dirty="0"/>
              <a:t>(</a:t>
            </a:r>
            <a:r>
              <a:rPr lang="hr-HR" sz="1200" dirty="0" err="1"/>
              <a:t>Troglohyphantes</a:t>
            </a:r>
            <a:r>
              <a:rPr lang="hr-HR" sz="1200" dirty="0"/>
              <a:t> </a:t>
            </a:r>
            <a:r>
              <a:rPr lang="hr-HR" sz="1200" dirty="0" err="1"/>
              <a:t>excavatus</a:t>
            </a:r>
            <a:r>
              <a:rPr lang="hr-HR" sz="1200" dirty="0"/>
              <a:t> )</a:t>
            </a:r>
          </a:p>
        </p:txBody>
      </p:sp>
      <p:sp>
        <p:nvSpPr>
          <p:cNvPr id="22" name="TekstniOkvir 21"/>
          <p:cNvSpPr txBox="1"/>
          <p:nvPr/>
        </p:nvSpPr>
        <p:spPr>
          <a:xfrm>
            <a:off x="251520" y="3645024"/>
            <a:ext cx="31325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b="1" dirty="0" err="1"/>
              <a:t>Jednakonožni</a:t>
            </a:r>
            <a:r>
              <a:rPr lang="hr-HR" sz="1200" b="1" dirty="0"/>
              <a:t> rak  </a:t>
            </a:r>
            <a:r>
              <a:rPr lang="hr-HR" sz="1200" dirty="0"/>
              <a:t>(</a:t>
            </a:r>
            <a:r>
              <a:rPr lang="hr-HR" sz="1200" dirty="0" err="1"/>
              <a:t>Mesoniscus</a:t>
            </a:r>
            <a:r>
              <a:rPr lang="hr-HR" sz="1200" dirty="0"/>
              <a:t> </a:t>
            </a:r>
            <a:r>
              <a:rPr lang="hr-HR" sz="1200" dirty="0" err="1"/>
              <a:t>granigerfoto</a:t>
            </a:r>
            <a:r>
              <a:rPr lang="hr-HR" sz="1200" dirty="0"/>
              <a:t>) </a:t>
            </a:r>
            <a:endParaRPr lang="hr-HR" sz="1200" b="1" dirty="0"/>
          </a:p>
        </p:txBody>
      </p:sp>
      <p:sp>
        <p:nvSpPr>
          <p:cNvPr id="23" name="TekstniOkvir 22"/>
          <p:cNvSpPr txBox="1"/>
          <p:nvPr/>
        </p:nvSpPr>
        <p:spPr>
          <a:xfrm>
            <a:off x="467544" y="6093296"/>
            <a:ext cx="24199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b="1" dirty="0" err="1"/>
              <a:t>Dvojenog</a:t>
            </a:r>
            <a:r>
              <a:rPr lang="hr-HR" sz="1200" b="1" dirty="0"/>
              <a:t> </a:t>
            </a:r>
            <a:r>
              <a:rPr lang="hr-HR" sz="1200" dirty="0"/>
              <a:t>(</a:t>
            </a:r>
            <a:r>
              <a:rPr lang="hr-HR" sz="1200" dirty="0" err="1"/>
              <a:t>Trachysphaera</a:t>
            </a:r>
            <a:r>
              <a:rPr lang="hr-HR" sz="1200" dirty="0"/>
              <a:t> </a:t>
            </a:r>
            <a:r>
              <a:rPr lang="hr-HR" sz="1200" dirty="0" err="1"/>
              <a:t>gibbula</a:t>
            </a:r>
            <a:r>
              <a:rPr lang="hr-HR" sz="1200" dirty="0"/>
              <a:t> </a:t>
            </a:r>
            <a:r>
              <a:rPr lang="hr-HR" sz="1200" i="1" dirty="0"/>
              <a:t>)</a:t>
            </a:r>
            <a:endParaRPr lang="hr-HR" sz="1200" b="1" dirty="0"/>
          </a:p>
        </p:txBody>
      </p:sp>
      <p:sp>
        <p:nvSpPr>
          <p:cNvPr id="24" name="TekstniOkvir 23"/>
          <p:cNvSpPr txBox="1"/>
          <p:nvPr/>
        </p:nvSpPr>
        <p:spPr>
          <a:xfrm>
            <a:off x="3851920" y="6093296"/>
            <a:ext cx="1595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b="1" dirty="0" err="1"/>
              <a:t>Striga</a:t>
            </a:r>
            <a:r>
              <a:rPr lang="hr-HR" sz="1200" dirty="0"/>
              <a:t> (</a:t>
            </a:r>
            <a:r>
              <a:rPr lang="hr-HR" sz="1200" i="1" dirty="0" err="1"/>
              <a:t>Lithobius</a:t>
            </a:r>
            <a:r>
              <a:rPr lang="hr-HR" sz="1200" i="1" dirty="0"/>
              <a:t> </a:t>
            </a:r>
            <a:r>
              <a:rPr lang="hr-HR" sz="1200" i="1" dirty="0" err="1"/>
              <a:t>sp</a:t>
            </a:r>
            <a:r>
              <a:rPr lang="hr-HR" sz="1200" i="1" dirty="0"/>
              <a:t>.) </a:t>
            </a:r>
            <a:r>
              <a:rPr lang="hr-HR" sz="1200" dirty="0"/>
              <a:t> </a:t>
            </a:r>
          </a:p>
        </p:txBody>
      </p:sp>
      <p:sp>
        <p:nvSpPr>
          <p:cNvPr id="25" name="TekstniOkvir 24"/>
          <p:cNvSpPr txBox="1"/>
          <p:nvPr/>
        </p:nvSpPr>
        <p:spPr>
          <a:xfrm>
            <a:off x="3275856" y="3861048"/>
            <a:ext cx="261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b="1" dirty="0"/>
              <a:t>Šišmiš</a:t>
            </a:r>
            <a:r>
              <a:rPr lang="hr-HR" sz="1200" dirty="0"/>
              <a:t> (</a:t>
            </a:r>
            <a:r>
              <a:rPr lang="hr-HR" sz="1200" dirty="0" err="1"/>
              <a:t>Rhinolophus</a:t>
            </a:r>
            <a:r>
              <a:rPr lang="hr-HR" sz="1200" dirty="0"/>
              <a:t> </a:t>
            </a:r>
            <a:r>
              <a:rPr lang="hr-HR" sz="1200" dirty="0" err="1"/>
              <a:t>ferrumequinum</a:t>
            </a:r>
            <a:r>
              <a:rPr lang="hr-HR" dirty="0"/>
              <a:t>)</a:t>
            </a:r>
          </a:p>
        </p:txBody>
      </p:sp>
      <p:sp>
        <p:nvSpPr>
          <p:cNvPr id="26" name="TekstniOkvir 25"/>
          <p:cNvSpPr txBox="1"/>
          <p:nvPr/>
        </p:nvSpPr>
        <p:spPr>
          <a:xfrm>
            <a:off x="6444208" y="0"/>
            <a:ext cx="1343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b="1" dirty="0"/>
              <a:t>                </a:t>
            </a:r>
            <a:r>
              <a:rPr lang="hr-HR" sz="1400" b="1" i="1" dirty="0"/>
              <a:t>Šuma</a:t>
            </a:r>
          </a:p>
        </p:txBody>
      </p:sp>
      <p:sp>
        <p:nvSpPr>
          <p:cNvPr id="27" name="TekstniOkvir 26"/>
          <p:cNvSpPr txBox="1"/>
          <p:nvPr/>
        </p:nvSpPr>
        <p:spPr>
          <a:xfrm>
            <a:off x="6300192" y="4077072"/>
            <a:ext cx="1620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b="1" dirty="0"/>
              <a:t>                  </a:t>
            </a:r>
            <a:r>
              <a:rPr lang="hr-HR" sz="1400" b="1" i="1" dirty="0"/>
              <a:t>Travnjak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4294967295"/>
          </p:nvPr>
        </p:nvSpPr>
        <p:spPr>
          <a:xfrm>
            <a:off x="179512" y="908720"/>
            <a:ext cx="8686800" cy="4525962"/>
          </a:xfrm>
        </p:spPr>
        <p:txBody>
          <a:bodyPr>
            <a:normAutofit/>
          </a:bodyPr>
          <a:lstStyle/>
          <a:p>
            <a:pPr algn="just"/>
            <a:r>
              <a:rPr lang="hr-HR" sz="3600" b="1" dirty="0"/>
              <a:t>prepoznali</a:t>
            </a:r>
            <a:r>
              <a:rPr lang="hr-HR" sz="3600" dirty="0"/>
              <a:t> potencijalne </a:t>
            </a:r>
            <a:r>
              <a:rPr lang="hr-HR" sz="3600" b="1" dirty="0"/>
              <a:t>ugroze</a:t>
            </a:r>
            <a:r>
              <a:rPr lang="hr-HR" sz="3600" dirty="0"/>
              <a:t> lokacijama (izvori ugroženosti: ljudi, ostavljanje   otpada, poljoprivredni </a:t>
            </a:r>
            <a:r>
              <a:rPr lang="hr-HR" sz="3600" dirty="0" err="1"/>
              <a:t>radovi..</a:t>
            </a:r>
            <a:r>
              <a:rPr lang="hr-HR" sz="3600" dirty="0"/>
              <a:t>.)</a:t>
            </a:r>
            <a:r>
              <a:rPr lang="en-US" sz="3600" dirty="0"/>
              <a:t> </a:t>
            </a:r>
            <a:endParaRPr lang="hr-HR" sz="3600" dirty="0"/>
          </a:p>
          <a:p>
            <a:pPr algn="just"/>
            <a:r>
              <a:rPr lang="hr-HR" sz="3600" b="1" dirty="0"/>
              <a:t>upoznali učenike i lokalno stanovništvo </a:t>
            </a:r>
            <a:r>
              <a:rPr lang="hr-HR" sz="3600" dirty="0"/>
              <a:t>s našim projektom i rezultatima istraživanja</a:t>
            </a:r>
          </a:p>
          <a:p>
            <a:pPr algn="just"/>
            <a:r>
              <a:rPr lang="en-US" sz="3600" dirty="0"/>
              <a:t> </a:t>
            </a:r>
            <a:r>
              <a:rPr lang="hr-HR" sz="3600" b="1" dirty="0"/>
              <a:t>potaknuli širu javnost </a:t>
            </a:r>
            <a:r>
              <a:rPr lang="hr-HR" sz="3600" dirty="0"/>
              <a:t>na očuvanje </a:t>
            </a:r>
            <a:r>
              <a:rPr lang="hr-HR" sz="3600" dirty="0" err="1"/>
              <a:t>bioraznolikosti</a:t>
            </a:r>
            <a:r>
              <a:rPr lang="hr-HR" sz="3600" dirty="0"/>
              <a:t>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33231328"/>
              </p:ext>
            </p:extLst>
          </p:nvPr>
        </p:nvGraphicFramePr>
        <p:xfrm>
          <a:off x="467544" y="1556792"/>
          <a:ext cx="8443913" cy="4395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Naslov 1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>
                <a:latin typeface="+mn-lt"/>
              </a:rPr>
              <a:t> </a:t>
            </a:r>
            <a:r>
              <a:rPr lang="hr-HR" sz="4000" dirty="0">
                <a:latin typeface="+mn-lt"/>
              </a:rPr>
              <a:t>znate li da u gornjoj stubici postoji spilja?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hr-HR" b="1" dirty="0">
                <a:latin typeface="+mn-lt"/>
              </a:rPr>
              <a:t>Židovske jame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04800" y="1268760"/>
            <a:ext cx="8686800" cy="558924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hr-HR" sz="4200" dirty="0"/>
              <a:t>speleološki su objekt </a:t>
            </a:r>
          </a:p>
          <a:p>
            <a:pPr algn="just"/>
            <a:r>
              <a:rPr lang="hr-HR" sz="4200" dirty="0"/>
              <a:t>dio ekološke mreže Natura 2000 u Hrvatskoj</a:t>
            </a:r>
          </a:p>
          <a:p>
            <a:pPr algn="just"/>
            <a:r>
              <a:rPr lang="hr-HR" sz="4200" dirty="0"/>
              <a:t>spadaju u kategoriju 8310 Špilje i jame zatvorene za javnost te su </a:t>
            </a:r>
            <a:r>
              <a:rPr lang="hr-HR" sz="4200" b="1" dirty="0"/>
              <a:t>važno stanište za podzemnu faunu. </a:t>
            </a:r>
          </a:p>
          <a:p>
            <a:pPr algn="just"/>
            <a:r>
              <a:rPr lang="hr-HR" sz="4200" dirty="0"/>
              <a:t>značajne su po tome što je u njima nađen jedan od dva nalaza </a:t>
            </a:r>
            <a:r>
              <a:rPr lang="hr-HR" sz="4200" b="1" dirty="0"/>
              <a:t>vrste pauka </a:t>
            </a:r>
            <a:r>
              <a:rPr lang="hr-HR" sz="4200" dirty="0" err="1"/>
              <a:t>Troglohyphantes</a:t>
            </a:r>
            <a:r>
              <a:rPr lang="hr-HR" sz="4200" dirty="0"/>
              <a:t> </a:t>
            </a:r>
            <a:r>
              <a:rPr lang="hr-HR" sz="4200" dirty="0" err="1"/>
              <a:t>subalpinus</a:t>
            </a:r>
            <a:r>
              <a:rPr lang="vi-VN" sz="4200" b="1" dirty="0"/>
              <a:t> </a:t>
            </a:r>
            <a:r>
              <a:rPr lang="hr-HR" sz="4200" b="1" dirty="0"/>
              <a:t>u Hrvatskoj </a:t>
            </a:r>
          </a:p>
          <a:p>
            <a:pPr algn="just"/>
            <a:r>
              <a:rPr lang="hr-HR" sz="4200" b="1" dirty="0">
                <a:cs typeface="Arial" pitchFamily="34" charset="0"/>
              </a:rPr>
              <a:t>najduži su speleološki objekt u Krapinsko zagorskoj županiji. 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tovanje">
  <a:themeElements>
    <a:clrScheme name="Putovanj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Putovanje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Putovanj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3207</TotalTime>
  <Words>1683</Words>
  <Application>Microsoft Office PowerPoint</Application>
  <PresentationFormat>Prikaz na zaslonu (4:3)</PresentationFormat>
  <Paragraphs>335</Paragraphs>
  <Slides>65</Slides>
  <Notes>39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65</vt:i4>
      </vt:variant>
    </vt:vector>
  </HeadingPairs>
  <TitlesOfParts>
    <vt:vector size="72" baseType="lpstr">
      <vt:lpstr>Arial</vt:lpstr>
      <vt:lpstr>Calibri</vt:lpstr>
      <vt:lpstr>Franklin Gothic Book</vt:lpstr>
      <vt:lpstr>Franklin Gothic Medium</vt:lpstr>
      <vt:lpstr>Tahoma</vt:lpstr>
      <vt:lpstr>Wingdings 2</vt:lpstr>
      <vt:lpstr>Putovanje</vt:lpstr>
      <vt:lpstr>Biološka raznolikost na području općine Gornja Stubica                                       Prezentaciju izradile: Ana boltek                                                                                           martina kovačić                                                                                                     maja junković                                                                                                     dora jakšić  oš matije gupca gornja stubica     </vt:lpstr>
      <vt:lpstr>PowerPoint prezentacija</vt:lpstr>
      <vt:lpstr>PowerPoint prezentacija</vt:lpstr>
      <vt:lpstr> cilj rada</vt:lpstr>
      <vt:lpstr>Uradili smo</vt:lpstr>
      <vt:lpstr>PowerPoint prezentacija</vt:lpstr>
      <vt:lpstr>PowerPoint prezentacija</vt:lpstr>
      <vt:lpstr> znate li da u gornjoj stubici postoji spilja?</vt:lpstr>
      <vt:lpstr>Židovske jame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Šuma burnjak</vt:lpstr>
      <vt:lpstr>Koje drveće prevladava u vašim šumama? </vt:lpstr>
      <vt:lpstr>SLOJ DRVEĆA</vt:lpstr>
      <vt:lpstr>PowerPoint prezentacija</vt:lpstr>
      <vt:lpstr>PowerPoint prezentacija</vt:lpstr>
      <vt:lpstr>SLOJ GRMLJA</vt:lpstr>
      <vt:lpstr>PRIZEMNI SLOJ</vt:lpstr>
      <vt:lpstr>PowerPoint prezentacija</vt:lpstr>
      <vt:lpstr>PowerPoint prezentacija</vt:lpstr>
      <vt:lpstr>PowerPoint prezentacija</vt:lpstr>
      <vt:lpstr>PowerPoint prezentacija</vt:lpstr>
      <vt:lpstr>Travnjak dubovec</vt:lpstr>
      <vt:lpstr>Nalazi li se travnjak u blizini vinograda?</vt:lpstr>
      <vt:lpstr>Nalazi li se travnjak u blizini voćnjaka?</vt:lpstr>
      <vt:lpstr>Koristite li travnjak za ispašu stoke, zelena krma?</vt:lpstr>
      <vt:lpstr>Kosite li travnjak 3-4 puta godišnje kao hranu za stoku?</vt:lpstr>
      <vt:lpstr>Spremate li sijeno strojno?</vt:lpstr>
      <vt:lpstr>Spremate li sijeno ručno?</vt:lpstr>
      <vt:lpstr>Imate li zapušten travnjak?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Na sva tri staništa izmjerili smo:</vt:lpstr>
      <vt:lpstr>PowerPoint prezentacija</vt:lpstr>
      <vt:lpstr>PowerPoint prezentacija</vt:lpstr>
      <vt:lpstr>PowerPoint prezentacija</vt:lpstr>
      <vt:lpstr>PowerPoint prezentacija</vt:lpstr>
      <vt:lpstr>ANKETA: ZAGAĐENJE</vt:lpstr>
      <vt:lpstr>UGROŽENOST STANIŠTA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zaključak</vt:lpstr>
      <vt:lpstr>PREDLAŽEMO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Biološka raznolikost na području općine Gornja Stubica</dc:title>
  <dc:creator>NATASA</dc:creator>
  <cp:lastModifiedBy>Nataša Mirt</cp:lastModifiedBy>
  <cp:revision>70</cp:revision>
  <dcterms:created xsi:type="dcterms:W3CDTF">2016-04-01T07:31:25Z</dcterms:created>
  <dcterms:modified xsi:type="dcterms:W3CDTF">2019-09-23T14:54:02Z</dcterms:modified>
</cp:coreProperties>
</file>